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4"/>
  </p:sldMasterIdLst>
  <p:notesMasterIdLst>
    <p:notesMasterId r:id="rId12"/>
  </p:notesMasterIdLst>
  <p:sldIdLst>
    <p:sldId id="256" r:id="rId5"/>
    <p:sldId id="259" r:id="rId6"/>
    <p:sldId id="261" r:id="rId7"/>
    <p:sldId id="258" r:id="rId8"/>
    <p:sldId id="262" r:id="rId9"/>
    <p:sldId id="257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36B355FF-2DEC-4E85-9BE9-F9C20336757A}">
          <p14:sldIdLst>
            <p14:sldId id="256"/>
            <p14:sldId id="259"/>
            <p14:sldId id="261"/>
            <p14:sldId id="258"/>
            <p14:sldId id="262"/>
            <p14:sldId id="257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20876A-E998-4503-B3CB-C1983ED806F3}" v="5" dt="2023-10-17T10:32:06.433"/>
    <p1510:client id="{E4B28AF8-2CC6-C469-6E6B-16EA639843D6}" v="8" dt="2023-10-18T07:08:07.6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Moor" userId="S::catherine.moor@ie.edu::d9e0a67f-ec13-44de-b739-d4c17cd6ddfd" providerId="AD" clId="Web-{E4B28AF8-2CC6-C469-6E6B-16EA639843D6}"/>
    <pc:docChg chg="modSld">
      <pc:chgData name="Catherine Moor" userId="S::catherine.moor@ie.edu::d9e0a67f-ec13-44de-b739-d4c17cd6ddfd" providerId="AD" clId="Web-{E4B28AF8-2CC6-C469-6E6B-16EA639843D6}" dt="2023-10-18T07:08:07.657" v="6" actId="1076"/>
      <pc:docMkLst>
        <pc:docMk/>
      </pc:docMkLst>
      <pc:sldChg chg="addSp modSp">
        <pc:chgData name="Catherine Moor" userId="S::catherine.moor@ie.edu::d9e0a67f-ec13-44de-b739-d4c17cd6ddfd" providerId="AD" clId="Web-{E4B28AF8-2CC6-C469-6E6B-16EA639843D6}" dt="2023-10-18T07:07:25.281" v="3" actId="1076"/>
        <pc:sldMkLst>
          <pc:docMk/>
          <pc:sldMk cId="1418192059" sldId="256"/>
        </pc:sldMkLst>
        <pc:picChg chg="add mod">
          <ac:chgData name="Catherine Moor" userId="S::catherine.moor@ie.edu::d9e0a67f-ec13-44de-b739-d4c17cd6ddfd" providerId="AD" clId="Web-{E4B28AF8-2CC6-C469-6E6B-16EA639843D6}" dt="2023-10-18T07:07:25.281" v="3" actId="1076"/>
          <ac:picMkLst>
            <pc:docMk/>
            <pc:sldMk cId="1418192059" sldId="256"/>
            <ac:picMk id="2" creationId="{311F05E3-F922-8DCA-0D40-07E9CF42B809}"/>
          </ac:picMkLst>
        </pc:picChg>
      </pc:sldChg>
      <pc:sldChg chg="modSp">
        <pc:chgData name="Catherine Moor" userId="S::catherine.moor@ie.edu::d9e0a67f-ec13-44de-b739-d4c17cd6ddfd" providerId="AD" clId="Web-{E4B28AF8-2CC6-C469-6E6B-16EA639843D6}" dt="2023-10-18T07:08:07.657" v="6" actId="1076"/>
        <pc:sldMkLst>
          <pc:docMk/>
          <pc:sldMk cId="1158527430" sldId="261"/>
        </pc:sldMkLst>
        <pc:spChg chg="mod">
          <ac:chgData name="Catherine Moor" userId="S::catherine.moor@ie.edu::d9e0a67f-ec13-44de-b739-d4c17cd6ddfd" providerId="AD" clId="Web-{E4B28AF8-2CC6-C469-6E6B-16EA639843D6}" dt="2023-10-18T07:08:00.360" v="5" actId="1076"/>
          <ac:spMkLst>
            <pc:docMk/>
            <pc:sldMk cId="1158527430" sldId="261"/>
            <ac:spMk id="2" creationId="{00000000-0000-0000-0000-000000000000}"/>
          </ac:spMkLst>
        </pc:spChg>
        <pc:spChg chg="mod">
          <ac:chgData name="Catherine Moor" userId="S::catherine.moor@ie.edu::d9e0a67f-ec13-44de-b739-d4c17cd6ddfd" providerId="AD" clId="Web-{E4B28AF8-2CC6-C469-6E6B-16EA639843D6}" dt="2023-10-18T07:08:07.657" v="6" actId="1076"/>
          <ac:spMkLst>
            <pc:docMk/>
            <pc:sldMk cId="1158527430" sldId="261"/>
            <ac:spMk id="3" creationId="{00000000-0000-0000-0000-000000000000}"/>
          </ac:spMkLst>
        </pc:spChg>
      </pc:sldChg>
    </pc:docChg>
  </pc:docChgLst>
  <pc:docChgLst>
    <pc:chgData name="Nicola Wilkinson" userId="5cf4f1ba-859d-4ea8-b4a5-cc5877d4f0bb" providerId="ADAL" clId="{DB20876A-E998-4503-B3CB-C1983ED806F3}"/>
    <pc:docChg chg="custSel modSld">
      <pc:chgData name="Nicola Wilkinson" userId="5cf4f1ba-859d-4ea8-b4a5-cc5877d4f0bb" providerId="ADAL" clId="{DB20876A-E998-4503-B3CB-C1983ED806F3}" dt="2023-10-17T10:32:13.024" v="17" actId="1076"/>
      <pc:docMkLst>
        <pc:docMk/>
      </pc:docMkLst>
      <pc:sldChg chg="addSp delSp modSp mod">
        <pc:chgData name="Nicola Wilkinson" userId="5cf4f1ba-859d-4ea8-b4a5-cc5877d4f0bb" providerId="ADAL" clId="{DB20876A-E998-4503-B3CB-C1983ED806F3}" dt="2023-10-17T10:32:13.024" v="17" actId="1076"/>
        <pc:sldMkLst>
          <pc:docMk/>
          <pc:sldMk cId="1418192059" sldId="256"/>
        </pc:sldMkLst>
        <pc:spChg chg="add del">
          <ac:chgData name="Nicola Wilkinson" userId="5cf4f1ba-859d-4ea8-b4a5-cc5877d4f0bb" providerId="ADAL" clId="{DB20876A-E998-4503-B3CB-C1983ED806F3}" dt="2023-10-17T10:31:14.158" v="5"/>
          <ac:spMkLst>
            <pc:docMk/>
            <pc:sldMk cId="1418192059" sldId="256"/>
            <ac:spMk id="16" creationId="{1C815BDE-4E2B-666F-0CB0-E035575A595D}"/>
          </ac:spMkLst>
        </pc:spChg>
        <pc:picChg chg="del">
          <ac:chgData name="Nicola Wilkinson" userId="5cf4f1ba-859d-4ea8-b4a5-cc5877d4f0bb" providerId="ADAL" clId="{DB20876A-E998-4503-B3CB-C1983ED806F3}" dt="2023-10-17T10:31:50.574" v="13" actId="478"/>
          <ac:picMkLst>
            <pc:docMk/>
            <pc:sldMk cId="1418192059" sldId="256"/>
            <ac:picMk id="4" creationId="{212DC7E4-0DA2-C620-EAE5-36308CD7634B}"/>
          </ac:picMkLst>
        </pc:picChg>
        <pc:picChg chg="add mod">
          <ac:chgData name="Nicola Wilkinson" userId="5cf4f1ba-859d-4ea8-b4a5-cc5877d4f0bb" providerId="ADAL" clId="{DB20876A-E998-4503-B3CB-C1983ED806F3}" dt="2023-10-17T10:31:42.983" v="12" actId="1076"/>
          <ac:picMkLst>
            <pc:docMk/>
            <pc:sldMk cId="1418192059" sldId="256"/>
            <ac:picMk id="15" creationId="{3CE11B82-8EBC-5F22-E06B-015A8F8A870D}"/>
          </ac:picMkLst>
        </pc:picChg>
        <pc:picChg chg="add del mod">
          <ac:chgData name="Nicola Wilkinson" userId="5cf4f1ba-859d-4ea8-b4a5-cc5877d4f0bb" providerId="ADAL" clId="{DB20876A-E998-4503-B3CB-C1983ED806F3}" dt="2023-10-17T10:31:18.514" v="8" actId="478"/>
          <ac:picMkLst>
            <pc:docMk/>
            <pc:sldMk cId="1418192059" sldId="256"/>
            <ac:picMk id="17" creationId="{F4494DCC-407F-0491-26DC-485C699118F4}"/>
          </ac:picMkLst>
        </pc:picChg>
        <pc:picChg chg="add mod">
          <ac:chgData name="Nicola Wilkinson" userId="5cf4f1ba-859d-4ea8-b4a5-cc5877d4f0bb" providerId="ADAL" clId="{DB20876A-E998-4503-B3CB-C1983ED806F3}" dt="2023-10-17T10:31:39.794" v="11" actId="14100"/>
          <ac:picMkLst>
            <pc:docMk/>
            <pc:sldMk cId="1418192059" sldId="256"/>
            <ac:picMk id="19" creationId="{8A5DE5B2-EB43-EE77-6DF1-07A9CC45BC6B}"/>
          </ac:picMkLst>
        </pc:picChg>
        <pc:picChg chg="add mod">
          <ac:chgData name="Nicola Wilkinson" userId="5cf4f1ba-859d-4ea8-b4a5-cc5877d4f0bb" providerId="ADAL" clId="{DB20876A-E998-4503-B3CB-C1983ED806F3}" dt="2023-10-17T10:32:13.024" v="17" actId="1076"/>
          <ac:picMkLst>
            <pc:docMk/>
            <pc:sldMk cId="1418192059" sldId="256"/>
            <ac:picMk id="20" creationId="{212DC7E4-0DA2-C620-EAE5-36308CD7634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B7274-7D5C-482E-85EF-CC3663C967F5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248F-8A99-4ED1-8965-92304B1E4830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41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33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01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44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6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71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1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7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00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4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3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00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E06A3FD-99F6-4830-B55D-BA07E8906852}" type="datetimeFigureOut">
              <a:rPr lang="en-GB" smtClean="0"/>
              <a:t>18/10/2023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460455-D60D-4107-B9E3-CBC091F801C7}" type="slidenum">
              <a:rPr lang="en-GB" smtClean="0"/>
              <a:t>‹Nº›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683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afazio@faculty.ie.edu" TargetMode="External"/><Relationship Id="rId7" Type="http://schemas.openxmlformats.org/officeDocument/2006/relationships/image" Target="../media/image2.jpeg"/><Relationship Id="rId2" Type="http://schemas.openxmlformats.org/officeDocument/2006/relationships/hyperlink" Target="mailto:borja.santos@ie.edu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jpeg"/><Relationship Id="rId4" Type="http://schemas.openxmlformats.org/officeDocument/2006/relationships/hyperlink" Target="mailto:Sam.manka@ie.edu" TargetMode="Externa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977650" y="346687"/>
            <a:ext cx="859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1D338D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BIE IMPACT CAPSTONE PROJECT </a:t>
            </a:r>
            <a:r>
              <a:rPr lang="en-US" sz="3600" b="1" dirty="0">
                <a:solidFill>
                  <a:srgbClr val="1D338D"/>
                </a:solidFill>
                <a:latin typeface="+mj-lt"/>
                <a:ea typeface="Times New Roman" panose="02020603050405020304" pitchFamily="18" charset="0"/>
              </a:rPr>
              <a:t>–</a:t>
            </a:r>
            <a:r>
              <a:rPr lang="en-US" sz="3600" b="1" dirty="0">
                <a:solidFill>
                  <a:srgbClr val="1D338D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2023/2024</a:t>
            </a:r>
            <a:endParaRPr lang="en-GB" sz="3600" dirty="0">
              <a:latin typeface="+mj-lt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62742" y="2576167"/>
            <a:ext cx="495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Introductions</a:t>
            </a:r>
            <a:r>
              <a:rPr lang="en-GB" dirty="0"/>
              <a:t>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63265" y="2921271"/>
            <a:ext cx="48042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Borja Santos – Executive Director</a:t>
            </a:r>
          </a:p>
          <a:p>
            <a:r>
              <a:rPr lang="en-GB" dirty="0">
                <a:hlinkClick r:id="rId2"/>
              </a:rPr>
              <a:t>borja.santos@ie.edu</a:t>
            </a:r>
            <a:r>
              <a:rPr lang="en-GB" dirty="0"/>
              <a:t> </a:t>
            </a:r>
          </a:p>
          <a:p>
            <a:r>
              <a:rPr lang="en-GB" dirty="0"/>
              <a:t>Antonella Fazio– Capstone Academic Coordinator</a:t>
            </a:r>
          </a:p>
          <a:p>
            <a:r>
              <a:rPr lang="en-GB" dirty="0">
                <a:hlinkClick r:id="rId3"/>
              </a:rPr>
              <a:t>afazio@faculty.ie.edu</a:t>
            </a:r>
            <a:r>
              <a:rPr lang="en-GB" dirty="0"/>
              <a:t> </a:t>
            </a:r>
          </a:p>
          <a:p>
            <a:r>
              <a:rPr lang="en-GB" dirty="0"/>
              <a:t>Catherine Moor – Program Assistance</a:t>
            </a:r>
          </a:p>
          <a:p>
            <a:r>
              <a:rPr lang="en-GB" dirty="0">
                <a:hlinkClick r:id="rId4"/>
              </a:rPr>
              <a:t>Bir.biemadrid@ie.edu</a:t>
            </a:r>
            <a:r>
              <a:rPr lang="en-GB" dirty="0"/>
              <a:t> </a:t>
            </a:r>
          </a:p>
        </p:txBody>
      </p:sp>
      <p:graphicFrame>
        <p:nvGraphicFramePr>
          <p:cNvPr id="49" name="Objeto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991099"/>
              </p:ext>
            </p:extLst>
          </p:nvPr>
        </p:nvGraphicFramePr>
        <p:xfrm>
          <a:off x="18082352" y="11753522"/>
          <a:ext cx="2833773" cy="839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5" imgW="1403175" imgH="412917" progId="Paint.Picture">
                  <p:embed/>
                </p:oleObj>
              </mc:Choice>
              <mc:Fallback>
                <p:oleObj name="Bitmap Image" r:id="rId5" imgW="1403175" imgH="412917" progId="Paint.Picture">
                  <p:embed/>
                  <p:pic>
                    <p:nvPicPr>
                      <p:cNvPr id="49" name="Objeto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2352" y="11753522"/>
                        <a:ext cx="2833773" cy="8398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" name="image7.jpe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2243" y="11469969"/>
            <a:ext cx="1869890" cy="140697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3CE11B82-8EBC-5F22-E06B-015A8F8A870D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7777859" y="1741281"/>
            <a:ext cx="2504496" cy="150308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8A5DE5B2-EB43-EE77-6DF1-07A9CC45BC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53959" y="4245664"/>
            <a:ext cx="3756638" cy="922683"/>
          </a:xfrm>
          <a:prstGeom prst="rect">
            <a:avLst/>
          </a:prstGeom>
        </p:spPr>
      </p:pic>
      <p:pic>
        <p:nvPicPr>
          <p:cNvPr id="20" name="Imagen 19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212DC7E4-0DA2-C620-EAE5-36308CD763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742" y="669852"/>
            <a:ext cx="1350957" cy="1855600"/>
          </a:xfrm>
          <a:prstGeom prst="rect">
            <a:avLst/>
          </a:prstGeom>
        </p:spPr>
      </p:pic>
      <p:pic>
        <p:nvPicPr>
          <p:cNvPr id="2" name="Imagen 1" descr="Icono&#10;&#10;Descripción generada automáticamente">
            <a:extLst>
              <a:ext uri="{FF2B5EF4-FFF2-40B4-BE49-F238E27FC236}">
                <a16:creationId xmlns:a16="http://schemas.microsoft.com/office/drawing/2014/main" id="{311F05E3-F922-8DCA-0D40-07E9CF42B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9169" y="2357438"/>
            <a:ext cx="1529809" cy="154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192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A capstone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97280" y="2543006"/>
            <a:ext cx="4513565" cy="3731886"/>
          </a:xfrm>
        </p:spPr>
        <p:txBody>
          <a:bodyPr>
            <a:normAutofit/>
          </a:bodyPr>
          <a:lstStyle/>
          <a:p>
            <a:endParaRPr lang="es-ES" dirty="0"/>
          </a:p>
          <a:p>
            <a:pPr lvl="1"/>
            <a:r>
              <a:rPr lang="en-US" sz="1600" dirty="0"/>
              <a:t> </a:t>
            </a:r>
            <a:r>
              <a:rPr lang="en-US" sz="2800" dirty="0"/>
              <a:t>The capstone program is a group-based, consultancy-oriented final project option offered in collaboration with outside partner organizations. </a:t>
            </a:r>
            <a:endParaRPr lang="en-GB" sz="2800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6309902" y="1967041"/>
            <a:ext cx="493776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Materials</a:t>
            </a:r>
            <a:endParaRPr lang="es-ES" b="1" dirty="0"/>
          </a:p>
          <a:p>
            <a:endParaRPr lang="es-ES" dirty="0"/>
          </a:p>
          <a:p>
            <a:pPr lvl="1"/>
            <a:r>
              <a:rPr lang="es-ES" sz="2800" dirty="0"/>
              <a:t>Syllabus</a:t>
            </a:r>
          </a:p>
          <a:p>
            <a:pPr lvl="1"/>
            <a:r>
              <a:rPr lang="es-ES" sz="2800" dirty="0" err="1"/>
              <a:t>One</a:t>
            </a:r>
            <a:r>
              <a:rPr lang="es-ES" sz="2800" dirty="0"/>
              <a:t>-page </a:t>
            </a:r>
            <a:r>
              <a:rPr lang="es-ES" sz="2800" dirty="0" err="1"/>
              <a:t>description</a:t>
            </a:r>
            <a:r>
              <a:rPr lang="es-ES" sz="2800" dirty="0"/>
              <a:t> of </a:t>
            </a:r>
            <a:r>
              <a:rPr lang="es-ES" sz="2800" dirty="0" err="1"/>
              <a:t>your</a:t>
            </a:r>
            <a:r>
              <a:rPr lang="es-ES" sz="2800" dirty="0"/>
              <a:t> Capstone</a:t>
            </a:r>
          </a:p>
          <a:p>
            <a:pPr lvl="1"/>
            <a:r>
              <a:rPr lang="es-ES" sz="2800" dirty="0"/>
              <a:t>Capstone </a:t>
            </a:r>
            <a:r>
              <a:rPr lang="es-ES" sz="2800" dirty="0" err="1"/>
              <a:t>presentation</a:t>
            </a:r>
            <a:endParaRPr lang="es-ES" sz="2800" dirty="0"/>
          </a:p>
        </p:txBody>
      </p:sp>
      <p:sp>
        <p:nvSpPr>
          <p:cNvPr id="5" name="Rectángulo 4"/>
          <p:cNvSpPr/>
          <p:nvPr/>
        </p:nvSpPr>
        <p:spPr>
          <a:xfrm>
            <a:off x="1097280" y="1955517"/>
            <a:ext cx="2547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SCHOOL COORDINATION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48768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658310"/>
            <a:ext cx="10058400" cy="1004709"/>
          </a:xfrm>
        </p:spPr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Roles &amp; Responsibilities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97280" y="2366445"/>
            <a:ext cx="4513565" cy="373188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70C0"/>
                </a:solidFill>
              </a:rPr>
              <a:t>Capstone </a:t>
            </a:r>
            <a:r>
              <a:rPr lang="en-GB" sz="1800" u="sng" dirty="0">
                <a:solidFill>
                  <a:srgbClr val="0070C0"/>
                </a:solidFill>
              </a:rPr>
              <a:t>Academic</a:t>
            </a:r>
            <a:r>
              <a:rPr lang="en-GB" sz="1800" dirty="0">
                <a:solidFill>
                  <a:srgbClr val="0070C0"/>
                </a:solidFill>
              </a:rPr>
              <a:t> Coordinator (Antonella Fazio- </a:t>
            </a:r>
            <a:r>
              <a:rPr lang="en-GB" sz="1800" dirty="0" err="1">
                <a:solidFill>
                  <a:srgbClr val="0070C0"/>
                </a:solidFill>
              </a:rPr>
              <a:t>afazio</a:t>
            </a:r>
            <a:r>
              <a:rPr lang="en-GB" sz="1800" dirty="0">
                <a:solidFill>
                  <a:srgbClr val="0070C0"/>
                </a:solidFill>
              </a:rPr>
              <a:t> @faculty.ie.edu). </a:t>
            </a:r>
            <a:r>
              <a:rPr lang="en-GB" sz="1800" dirty="0"/>
              <a:t>Academic requirements &amp; evaluations, Providing workshops and assisting in any issues.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70C0"/>
                </a:solidFill>
              </a:rPr>
              <a:t>BIE Office and Capstone </a:t>
            </a:r>
            <a:r>
              <a:rPr lang="en-GB" sz="1800" u="sng" dirty="0">
                <a:solidFill>
                  <a:srgbClr val="0070C0"/>
                </a:solidFill>
              </a:rPr>
              <a:t>Admin</a:t>
            </a:r>
            <a:r>
              <a:rPr lang="en-GB" sz="1800" dirty="0">
                <a:solidFill>
                  <a:srgbClr val="0070C0"/>
                </a:solidFill>
              </a:rPr>
              <a:t> Coordination (Catherine Moor - bir.biemadrid@ie.edu)                                                         </a:t>
            </a:r>
            <a:r>
              <a:rPr lang="en-GB" sz="1800" dirty="0"/>
              <a:t>Administration of the Capstones, scheduling meetings and defences.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70C0"/>
                </a:solidFill>
              </a:rPr>
              <a:t>BIE Director &amp; </a:t>
            </a:r>
            <a:r>
              <a:rPr lang="en-GB" sz="1800" u="sng" dirty="0">
                <a:solidFill>
                  <a:srgbClr val="0070C0"/>
                </a:solidFill>
              </a:rPr>
              <a:t>Partners</a:t>
            </a:r>
            <a:r>
              <a:rPr lang="en-GB" sz="1800" dirty="0">
                <a:solidFill>
                  <a:srgbClr val="0070C0"/>
                </a:solidFill>
              </a:rPr>
              <a:t> Coordinator (Borja Santos – borja.santos@ie.edu)                                                              </a:t>
            </a:r>
            <a:r>
              <a:rPr lang="en-GB" sz="1800" dirty="0"/>
              <a:t>Contact for Clients. Oversee the Capstone Journey</a:t>
            </a: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47776" y="2543006"/>
            <a:ext cx="4937760" cy="3731887"/>
          </a:xfrm>
        </p:spPr>
        <p:txBody>
          <a:bodyPr>
            <a:normAutofit lnSpcReduction="10000"/>
          </a:bodyPr>
          <a:lstStyle/>
          <a:p>
            <a:r>
              <a:rPr lang="en-GB" sz="1700" dirty="0">
                <a:solidFill>
                  <a:srgbClr val="0070C0"/>
                </a:solidFill>
              </a:rPr>
              <a:t>Client/Partners: </a:t>
            </a:r>
            <a:r>
              <a:rPr lang="en-GB" sz="1700" dirty="0"/>
              <a:t>Guiding the project to the required outcome. Providing client information and deliverables. Meeting every 2-3 weeks if possible</a:t>
            </a:r>
          </a:p>
          <a:p>
            <a:endParaRPr lang="en-GB" sz="1700" dirty="0"/>
          </a:p>
          <a:p>
            <a:r>
              <a:rPr lang="en-GB" sz="1700" dirty="0">
                <a:solidFill>
                  <a:srgbClr val="0070C0"/>
                </a:solidFill>
              </a:rPr>
              <a:t>Faculty Capstone Advisor: </a:t>
            </a:r>
            <a:r>
              <a:rPr lang="en-GB" sz="1700" dirty="0"/>
              <a:t>Provide advice in research, writing and teamwork. Read and supervise student work. Meeting every 2-3 weeks.  </a:t>
            </a:r>
          </a:p>
          <a:p>
            <a:endParaRPr lang="en-GB" sz="1700" dirty="0"/>
          </a:p>
          <a:p>
            <a:r>
              <a:rPr lang="en-GB" sz="1700" dirty="0">
                <a:solidFill>
                  <a:srgbClr val="0070C0"/>
                </a:solidFill>
              </a:rPr>
              <a:t>Students: </a:t>
            </a:r>
            <a:r>
              <a:rPr lang="en-GB" sz="1700" dirty="0"/>
              <a:t>Actively participate in group project, maintain communication throughout, collaborate with peers and client effectively. Actively contact your client and your Faculty Capstone Advisor. </a:t>
            </a:r>
          </a:p>
          <a:p>
            <a:endParaRPr lang="en-GB" sz="1700" dirty="0"/>
          </a:p>
        </p:txBody>
      </p:sp>
      <p:sp>
        <p:nvSpPr>
          <p:cNvPr id="5" name="Rectángulo 4"/>
          <p:cNvSpPr/>
          <p:nvPr/>
        </p:nvSpPr>
        <p:spPr>
          <a:xfrm>
            <a:off x="1097280" y="1955517"/>
            <a:ext cx="2547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SCHOOL COORDINATION</a:t>
            </a:r>
            <a:endParaRPr lang="es-ES" b="1" dirty="0"/>
          </a:p>
        </p:txBody>
      </p:sp>
      <p:sp>
        <p:nvSpPr>
          <p:cNvPr id="6" name="Rectángulo 5"/>
          <p:cNvSpPr/>
          <p:nvPr/>
        </p:nvSpPr>
        <p:spPr>
          <a:xfrm>
            <a:off x="6347776" y="1955517"/>
            <a:ext cx="2246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FOR YOUR CAPSTONE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15852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derecha 5"/>
          <p:cNvSpPr/>
          <p:nvPr/>
        </p:nvSpPr>
        <p:spPr>
          <a:xfrm>
            <a:off x="416621" y="3842979"/>
            <a:ext cx="10787088" cy="484632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uadroTexto 6"/>
          <p:cNvSpPr txBox="1"/>
          <p:nvPr/>
        </p:nvSpPr>
        <p:spPr>
          <a:xfrm>
            <a:off x="348144" y="2752063"/>
            <a:ext cx="28170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9</a:t>
            </a:r>
            <a:r>
              <a:rPr lang="en-GB" b="1" baseline="30000" dirty="0">
                <a:solidFill>
                  <a:srgbClr val="0070C0"/>
                </a:solidFill>
              </a:rPr>
              <a:t>th</a:t>
            </a:r>
            <a:r>
              <a:rPr lang="en-GB" b="1" dirty="0">
                <a:solidFill>
                  <a:srgbClr val="0070C0"/>
                </a:solidFill>
              </a:rPr>
              <a:t> February (Final Terms of Reference):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1 page single- spaced </a:t>
            </a:r>
            <a:r>
              <a:rPr lang="en-US" sz="1400" b="1" dirty="0"/>
              <a:t>memo on proposed deliverables</a:t>
            </a:r>
            <a:endParaRPr lang="en-GB" sz="1400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1549348" y="4490530"/>
            <a:ext cx="35215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 4</a:t>
            </a:r>
            <a:r>
              <a:rPr lang="en-GB" b="1" baseline="30000" dirty="0">
                <a:solidFill>
                  <a:srgbClr val="0070C0"/>
                </a:solidFill>
              </a:rPr>
              <a:t>th</a:t>
            </a:r>
            <a:r>
              <a:rPr lang="en-GB" b="1" dirty="0">
                <a:solidFill>
                  <a:srgbClr val="0070C0"/>
                </a:solidFill>
              </a:rPr>
              <a:t> March (Literature Review):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10-15 page double-spaced memo on relevant </a:t>
            </a:r>
            <a:r>
              <a:rPr lang="en-US" sz="1400" b="1" dirty="0"/>
              <a:t>academic literature</a:t>
            </a:r>
            <a:endParaRPr lang="en-GB" sz="1400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7102545" y="4437756"/>
            <a:ext cx="444628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6</a:t>
            </a:r>
            <a:r>
              <a:rPr lang="en-GB" b="1" baseline="30000" dirty="0">
                <a:solidFill>
                  <a:srgbClr val="0070C0"/>
                </a:solidFill>
              </a:rPr>
              <a:t>th</a:t>
            </a:r>
            <a:r>
              <a:rPr lang="en-GB" b="1" dirty="0">
                <a:solidFill>
                  <a:srgbClr val="0070C0"/>
                </a:solidFill>
              </a:rPr>
              <a:t> May (Capstone Submission):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30-40 page double-spaced team final report (group)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Policy Brief (group)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5-10 page double- spaced reflective memo (individual)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Peer evaluation (individual)</a:t>
            </a:r>
            <a:endParaRPr lang="en-GB" sz="14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83491" y="655782"/>
            <a:ext cx="55104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Capstone Deliverables</a:t>
            </a:r>
          </a:p>
        </p:txBody>
      </p:sp>
      <p:pic>
        <p:nvPicPr>
          <p:cNvPr id="13" name="image1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6170" y="149137"/>
            <a:ext cx="3408444" cy="159309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9556896" y="2710689"/>
            <a:ext cx="25743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Late May (Capstone presentation):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15-20 minute </a:t>
            </a:r>
            <a:r>
              <a:rPr lang="en-US" sz="1400" b="1" dirty="0"/>
              <a:t>Final Presentation</a:t>
            </a:r>
            <a:endParaRPr lang="en-GB" sz="1400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105113" y="2665618"/>
            <a:ext cx="45119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On-going work</a:t>
            </a:r>
            <a:endParaRPr lang="es-E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February-April: Intermediate project-specific meetings (at least three meetings during this time period) </a:t>
            </a:r>
            <a:endParaRPr lang="es-ES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/>
              <a:t>April-May: Final project-specific meeting(s) (at least one meeting during this time period)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37739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Evaluation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945782" y="2457338"/>
            <a:ext cx="6244973" cy="3731886"/>
          </a:xfrm>
        </p:spPr>
        <p:txBody>
          <a:bodyPr>
            <a:normAutofit/>
          </a:bodyPr>
          <a:lstStyle/>
          <a:p>
            <a:pPr lvl="1"/>
            <a:r>
              <a:rPr lang="en-US" sz="1400" dirty="0"/>
              <a:t>Each capstone project will be evaluated by a </a:t>
            </a:r>
            <a:r>
              <a:rPr lang="en-US" sz="1400" b="1" dirty="0"/>
              <a:t>three-member committee </a:t>
            </a:r>
            <a:r>
              <a:rPr lang="en-US" sz="1400" dirty="0"/>
              <a:t>consisting of the Capstone Supervisor, Faculty Advisor, and an outside IEGPA faculty member</a:t>
            </a:r>
          </a:p>
          <a:p>
            <a:pPr lvl="1"/>
            <a:r>
              <a:rPr lang="en-US" sz="1400" dirty="0"/>
              <a:t>A </a:t>
            </a:r>
            <a:r>
              <a:rPr lang="en-US" sz="1400" b="1" dirty="0"/>
              <a:t>representative from the partner organization </a:t>
            </a:r>
            <a:r>
              <a:rPr lang="en-US" sz="1400" dirty="0"/>
              <a:t>may attend the final presentation, ask questions, and/or offer input about the group’s performance, but he/she will not participate in grading. </a:t>
            </a:r>
          </a:p>
          <a:p>
            <a:pPr lvl="1"/>
            <a:r>
              <a:rPr lang="en-US" sz="1400" dirty="0"/>
              <a:t>The </a:t>
            </a:r>
            <a:r>
              <a:rPr lang="en-US" sz="1400" b="1" dirty="0"/>
              <a:t>final group grade </a:t>
            </a:r>
            <a:r>
              <a:rPr lang="en-US" sz="1400" dirty="0"/>
              <a:t>of each student will be the average of the grades given by the committee members, subject to review by the Capstone Supervisor. </a:t>
            </a:r>
          </a:p>
          <a:p>
            <a:pPr lvl="1"/>
            <a:r>
              <a:rPr lang="en-US" sz="1400" b="1" dirty="0"/>
              <a:t>Students will receive individual grades </a:t>
            </a:r>
            <a:r>
              <a:rPr lang="en-US" sz="1400" dirty="0"/>
              <a:t>based on their  group performance throughout the semester and the quality of their contribution to the final output (group grade) plus their individual paper &amp; peer review. </a:t>
            </a:r>
          </a:p>
          <a:p>
            <a:pPr lvl="1"/>
            <a:r>
              <a:rPr lang="es-ES" sz="1400" dirty="0"/>
              <a:t>The </a:t>
            </a:r>
            <a:r>
              <a:rPr lang="es-ES" sz="1400" b="1" dirty="0" err="1"/>
              <a:t>compulsory</a:t>
            </a:r>
            <a:r>
              <a:rPr lang="es-ES" sz="1400" b="1" dirty="0"/>
              <a:t> peer </a:t>
            </a:r>
            <a:r>
              <a:rPr lang="es-ES" sz="1400" b="1" dirty="0" err="1"/>
              <a:t>review</a:t>
            </a:r>
            <a:r>
              <a:rPr lang="es-ES" sz="1400" b="1" dirty="0"/>
              <a:t> </a:t>
            </a:r>
            <a:r>
              <a:rPr lang="es-ES" sz="1400" dirty="0"/>
              <a:t>can </a:t>
            </a:r>
            <a:r>
              <a:rPr lang="es-ES" sz="1400" dirty="0" err="1"/>
              <a:t>affect</a:t>
            </a:r>
            <a:r>
              <a:rPr lang="es-ES" sz="1400" dirty="0"/>
              <a:t> </a:t>
            </a:r>
            <a:r>
              <a:rPr lang="es-ES" sz="1400" dirty="0" err="1"/>
              <a:t>your</a:t>
            </a:r>
            <a:r>
              <a:rPr lang="es-ES" sz="1400" dirty="0"/>
              <a:t> grade </a:t>
            </a:r>
            <a:r>
              <a:rPr lang="es-ES" sz="1400" dirty="0" err="1"/>
              <a:t>based</a:t>
            </a:r>
            <a:r>
              <a:rPr lang="es-ES" sz="1400" dirty="0"/>
              <a:t> </a:t>
            </a:r>
            <a:r>
              <a:rPr lang="es-ES" sz="1400" dirty="0" err="1"/>
              <a:t>on</a:t>
            </a:r>
            <a:r>
              <a:rPr lang="es-ES" sz="1400" dirty="0"/>
              <a:t> the </a:t>
            </a:r>
            <a:r>
              <a:rPr lang="es-ES" sz="1400" dirty="0" err="1"/>
              <a:t>completion</a:t>
            </a:r>
            <a:r>
              <a:rPr lang="es-ES" sz="1400" dirty="0"/>
              <a:t>, </a:t>
            </a:r>
            <a:r>
              <a:rPr lang="es-ES" sz="1400" dirty="0" err="1"/>
              <a:t>review</a:t>
            </a:r>
            <a:r>
              <a:rPr lang="es-ES" sz="1400" dirty="0"/>
              <a:t> and </a:t>
            </a:r>
            <a:r>
              <a:rPr lang="es-ES" sz="1400" dirty="0" err="1"/>
              <a:t>consideration</a:t>
            </a:r>
            <a:r>
              <a:rPr lang="es-ES" sz="1400" dirty="0"/>
              <a:t> of the Capstone </a:t>
            </a:r>
            <a:r>
              <a:rPr lang="es-ES" sz="1400" dirty="0" err="1"/>
              <a:t>academic</a:t>
            </a:r>
            <a:r>
              <a:rPr lang="es-ES" sz="1400" dirty="0"/>
              <a:t> </a:t>
            </a:r>
            <a:r>
              <a:rPr lang="es-ES" sz="1400" dirty="0" err="1"/>
              <a:t>coordinator</a:t>
            </a:r>
            <a:r>
              <a:rPr lang="es-ES" sz="1400" dirty="0"/>
              <a:t>. </a:t>
            </a:r>
          </a:p>
          <a:p>
            <a:pPr lvl="1"/>
            <a:endParaRPr lang="en-GB" sz="1200" dirty="0"/>
          </a:p>
        </p:txBody>
      </p:sp>
      <p:sp>
        <p:nvSpPr>
          <p:cNvPr id="9" name="Marcador de contenido 2"/>
          <p:cNvSpPr>
            <a:spLocks noGrp="1"/>
          </p:cNvSpPr>
          <p:nvPr>
            <p:ph sz="half" idx="2"/>
          </p:nvPr>
        </p:nvSpPr>
        <p:spPr>
          <a:xfrm>
            <a:off x="7715250" y="2457338"/>
            <a:ext cx="4210727" cy="3731886"/>
          </a:xfrm>
        </p:spPr>
        <p:txBody>
          <a:bodyPr>
            <a:normAutofit/>
          </a:bodyPr>
          <a:lstStyle/>
          <a:p>
            <a:r>
              <a:rPr lang="en-US" sz="1600" dirty="0"/>
              <a:t>Final projects are evaluated using the following criteria: </a:t>
            </a:r>
          </a:p>
          <a:p>
            <a:pPr lvl="1"/>
            <a:r>
              <a:rPr lang="en-US" sz="1400" dirty="0"/>
              <a:t>Command of the subject and quality of background research </a:t>
            </a:r>
          </a:p>
          <a:p>
            <a:pPr lvl="1"/>
            <a:r>
              <a:rPr lang="en-US" sz="1400" dirty="0"/>
              <a:t>Original contribution to the topic </a:t>
            </a:r>
          </a:p>
          <a:p>
            <a:pPr lvl="1"/>
            <a:r>
              <a:rPr lang="en-US" sz="1400" dirty="0"/>
              <a:t>Quality of written materials (e.g., structure, clarity, spelling and grammar) and final presentation </a:t>
            </a:r>
          </a:p>
          <a:p>
            <a:pPr lvl="1"/>
            <a:r>
              <a:rPr lang="es-ES" sz="1400" dirty="0" err="1"/>
              <a:t>Client</a:t>
            </a:r>
            <a:r>
              <a:rPr lang="es-ES" sz="1400" dirty="0"/>
              <a:t> </a:t>
            </a:r>
            <a:r>
              <a:rPr lang="es-ES" sz="1400" dirty="0" err="1"/>
              <a:t>satisfaction</a:t>
            </a:r>
            <a:r>
              <a:rPr lang="es-ES" sz="1400" dirty="0"/>
              <a:t> </a:t>
            </a:r>
          </a:p>
          <a:p>
            <a:pPr lvl="1"/>
            <a:r>
              <a:rPr lang="es-ES" sz="1400" dirty="0" err="1"/>
              <a:t>Compulsory</a:t>
            </a:r>
            <a:r>
              <a:rPr lang="es-ES" sz="1400" dirty="0"/>
              <a:t> Peer </a:t>
            </a:r>
            <a:r>
              <a:rPr lang="es-ES" sz="1400" dirty="0" err="1"/>
              <a:t>Evaluation</a:t>
            </a:r>
            <a:r>
              <a:rPr lang="es-ES" sz="1400" dirty="0"/>
              <a:t>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97280" y="1955517"/>
            <a:ext cx="1957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MAIN COMMENTS</a:t>
            </a:r>
            <a:endParaRPr lang="es-ES" b="1" dirty="0"/>
          </a:p>
        </p:txBody>
      </p:sp>
      <p:sp>
        <p:nvSpPr>
          <p:cNvPr id="8" name="Rectángulo 7"/>
          <p:cNvSpPr/>
          <p:nvPr/>
        </p:nvSpPr>
        <p:spPr>
          <a:xfrm>
            <a:off x="9549619" y="1957789"/>
            <a:ext cx="1053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CRITERIA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77821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741731" y="235313"/>
            <a:ext cx="10515600" cy="78927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Capstone Training Workshops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841" y="3211569"/>
            <a:ext cx="2884095" cy="16186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5187E0-A6B0-3422-9682-4B634DAB5351}"/>
              </a:ext>
            </a:extLst>
          </p:cNvPr>
          <p:cNvSpPr txBox="1"/>
          <p:nvPr/>
        </p:nvSpPr>
        <p:spPr>
          <a:xfrm>
            <a:off x="304801" y="3133140"/>
            <a:ext cx="41150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002060"/>
                </a:solidFill>
              </a:rPr>
              <a:t>How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to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Develop</a:t>
            </a:r>
            <a:r>
              <a:rPr lang="es-ES" sz="2000" b="1" dirty="0">
                <a:solidFill>
                  <a:srgbClr val="002060"/>
                </a:solidFill>
              </a:rPr>
              <a:t> a </a:t>
            </a:r>
            <a:r>
              <a:rPr lang="es-ES" sz="2000" b="1" dirty="0" err="1">
                <a:solidFill>
                  <a:srgbClr val="002060"/>
                </a:solidFill>
              </a:rPr>
              <a:t>Research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Question</a:t>
            </a:r>
            <a:r>
              <a:rPr lang="es-ES" sz="2000" b="1" dirty="0">
                <a:solidFill>
                  <a:srgbClr val="002060"/>
                </a:solidFill>
              </a:rPr>
              <a:t>: </a:t>
            </a:r>
            <a:r>
              <a:rPr lang="es-ES" dirty="0">
                <a:solidFill>
                  <a:srgbClr val="002060"/>
                </a:solidFill>
              </a:rPr>
              <a:t>7th </a:t>
            </a:r>
            <a:r>
              <a:rPr lang="es-ES" dirty="0" err="1">
                <a:solidFill>
                  <a:srgbClr val="002060"/>
                </a:solidFill>
              </a:rPr>
              <a:t>November</a:t>
            </a:r>
            <a:r>
              <a:rPr lang="es-ES" dirty="0">
                <a:solidFill>
                  <a:srgbClr val="002060"/>
                </a:solidFill>
              </a:rPr>
              <a:t> 12:30</a:t>
            </a: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2000" b="1" dirty="0" err="1">
                <a:solidFill>
                  <a:srgbClr val="002060"/>
                </a:solidFill>
              </a:rPr>
              <a:t>Ethical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Research</a:t>
            </a:r>
            <a:r>
              <a:rPr lang="es-ES" b="1" dirty="0">
                <a:solidFill>
                  <a:srgbClr val="002060"/>
                </a:solidFill>
              </a:rPr>
              <a:t>: </a:t>
            </a:r>
            <a:r>
              <a:rPr lang="es-ES" dirty="0">
                <a:solidFill>
                  <a:srgbClr val="002060"/>
                </a:solidFill>
              </a:rPr>
              <a:t>21st </a:t>
            </a:r>
            <a:r>
              <a:rPr lang="es-ES" dirty="0" err="1">
                <a:solidFill>
                  <a:srgbClr val="002060"/>
                </a:solidFill>
              </a:rPr>
              <a:t>November</a:t>
            </a:r>
            <a:r>
              <a:rPr lang="es-ES" dirty="0">
                <a:solidFill>
                  <a:srgbClr val="002060"/>
                </a:solidFill>
              </a:rPr>
              <a:t> 12:30</a:t>
            </a:r>
            <a:endParaRPr lang="es-ES" sz="2000" dirty="0">
              <a:solidFill>
                <a:srgbClr val="002060"/>
              </a:solidFill>
            </a:endParaRPr>
          </a:p>
          <a:p>
            <a:endParaRPr lang="es-ES" sz="2000" dirty="0">
              <a:solidFill>
                <a:srgbClr val="002060"/>
              </a:solidFill>
            </a:endParaRPr>
          </a:p>
          <a:p>
            <a:r>
              <a:rPr lang="es-ES" sz="2000" b="1" dirty="0">
                <a:solidFill>
                  <a:srgbClr val="002060"/>
                </a:solidFill>
              </a:rPr>
              <a:t>Case </a:t>
            </a:r>
            <a:r>
              <a:rPr lang="es-ES" sz="2000" b="1" dirty="0" err="1">
                <a:solidFill>
                  <a:srgbClr val="002060"/>
                </a:solidFill>
              </a:rPr>
              <a:t>Studies</a:t>
            </a:r>
            <a:r>
              <a:rPr lang="es-ES" sz="2000" b="1" dirty="0">
                <a:solidFill>
                  <a:srgbClr val="002060"/>
                </a:solidFill>
              </a:rPr>
              <a:t> and the Comparative </a:t>
            </a:r>
            <a:r>
              <a:rPr lang="es-ES" sz="2000" b="1" dirty="0" err="1">
                <a:solidFill>
                  <a:srgbClr val="002060"/>
                </a:solidFill>
              </a:rPr>
              <a:t>Method</a:t>
            </a:r>
            <a:r>
              <a:rPr lang="es-ES" sz="2000" dirty="0">
                <a:solidFill>
                  <a:srgbClr val="002060"/>
                </a:solidFill>
              </a:rPr>
              <a:t>: </a:t>
            </a:r>
            <a:r>
              <a:rPr lang="es-ES" dirty="0">
                <a:solidFill>
                  <a:srgbClr val="002060"/>
                </a:solidFill>
              </a:rPr>
              <a:t>30th </a:t>
            </a:r>
            <a:r>
              <a:rPr lang="es-ES" dirty="0" err="1">
                <a:solidFill>
                  <a:srgbClr val="002060"/>
                </a:solidFill>
              </a:rPr>
              <a:t>November</a:t>
            </a:r>
            <a:r>
              <a:rPr lang="es-ES">
                <a:solidFill>
                  <a:srgbClr val="002060"/>
                </a:solidFill>
              </a:rPr>
              <a:t> 12:00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30" name="Picture 6" descr="The Best of Second Semester @Christ – Sal's Blog">
            <a:extLst>
              <a:ext uri="{FF2B5EF4-FFF2-40B4-BE49-F238E27FC236}">
                <a16:creationId xmlns:a16="http://schemas.microsoft.com/office/drawing/2014/main" id="{DFD6C31A-FACA-F061-8D52-1C6692161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908" y="1010251"/>
            <a:ext cx="1880695" cy="188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71F668F-2332-1981-88FC-0143A050568B}"/>
              </a:ext>
            </a:extLst>
          </p:cNvPr>
          <p:cNvSpPr txBox="1"/>
          <p:nvPr/>
        </p:nvSpPr>
        <p:spPr>
          <a:xfrm>
            <a:off x="7562851" y="3051386"/>
            <a:ext cx="46291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err="1">
                <a:solidFill>
                  <a:srgbClr val="002060"/>
                </a:solidFill>
              </a:rPr>
              <a:t>How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to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write</a:t>
            </a:r>
            <a:r>
              <a:rPr lang="es-ES" sz="2000" b="1" dirty="0">
                <a:solidFill>
                  <a:srgbClr val="002060"/>
                </a:solidFill>
              </a:rPr>
              <a:t> a </a:t>
            </a:r>
            <a:r>
              <a:rPr lang="es-ES" sz="2000" b="1" dirty="0" err="1">
                <a:solidFill>
                  <a:srgbClr val="002060"/>
                </a:solidFill>
              </a:rPr>
              <a:t>Literature</a:t>
            </a:r>
            <a:r>
              <a:rPr lang="es-ES" sz="2000" b="1" dirty="0">
                <a:solidFill>
                  <a:srgbClr val="002060"/>
                </a:solidFill>
              </a:rPr>
              <a:t> </a:t>
            </a:r>
            <a:r>
              <a:rPr lang="es-ES" sz="2000" b="1" dirty="0" err="1">
                <a:solidFill>
                  <a:srgbClr val="002060"/>
                </a:solidFill>
              </a:rPr>
              <a:t>Review</a:t>
            </a:r>
            <a:endParaRPr lang="es-ES" sz="20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Survey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Interviews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Refresh Training in 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How to Write an Effective Policy Brief</a:t>
            </a:r>
          </a:p>
        </p:txBody>
      </p:sp>
      <p:pic>
        <p:nvPicPr>
          <p:cNvPr id="1026" name="Picture 2" descr="Ilustración de Calendario Noviembre 2023 y más Vectores Libres de Derechos  de 2023 - 2023, Calendario, Noviembre - iStock">
            <a:extLst>
              <a:ext uri="{FF2B5EF4-FFF2-40B4-BE49-F238E27FC236}">
                <a16:creationId xmlns:a16="http://schemas.microsoft.com/office/drawing/2014/main" id="{0D478654-828A-A6A9-94DD-29AE02169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11" y="1106544"/>
            <a:ext cx="2105025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296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o You Have Any Questions for Me? What to Ask Your Interviewer | Fastw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793" y="1216603"/>
            <a:ext cx="6048375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4493199" y="5273963"/>
            <a:ext cx="3173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8205392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086DFAB4C8C34A968CB47A83AD3545" ma:contentTypeVersion="17" ma:contentTypeDescription="Create a new document." ma:contentTypeScope="" ma:versionID="029b4984af5caead8f13b3eccd7f0ca8">
  <xsd:schema xmlns:xsd="http://www.w3.org/2001/XMLSchema" xmlns:xs="http://www.w3.org/2001/XMLSchema" xmlns:p="http://schemas.microsoft.com/office/2006/metadata/properties" xmlns:ns2="eee2f140-94c6-4dee-8c53-1e3a34a692b0" xmlns:ns3="bbc69243-c05a-4b80-ad04-1e6f40b073fc" targetNamespace="http://schemas.microsoft.com/office/2006/metadata/properties" ma:root="true" ma:fieldsID="0c1bf6c5bdcdec651197a61e54667f03" ns2:_="" ns3:_="">
    <xsd:import namespace="eee2f140-94c6-4dee-8c53-1e3a34a692b0"/>
    <xsd:import namespace="bbc69243-c05a-4b80-ad04-1e6f40b073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e2f140-94c6-4dee-8c53-1e3a34a692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0b856d1-9a64-47e6-883d-7d320ac55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c69243-c05a-4b80-ad04-1e6f40b073f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39c7460-3c78-4e40-9648-cf2b100a1d17}" ma:internalName="TaxCatchAll" ma:showField="CatchAllData" ma:web="bbc69243-c05a-4b80-ad04-1e6f40b073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bc69243-c05a-4b80-ad04-1e6f40b073fc" xsi:nil="true"/>
    <lcf76f155ced4ddcb4097134ff3c332f xmlns="eee2f140-94c6-4dee-8c53-1e3a34a692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326617-12F8-4F92-98D9-193C2832E6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e2f140-94c6-4dee-8c53-1e3a34a692b0"/>
    <ds:schemaRef ds:uri="bbc69243-c05a-4b80-ad04-1e6f40b073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ABE597-EA65-4684-8326-63F1AAB35E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339F71-ADC4-45C3-93AB-550C1E10A391}">
  <ds:schemaRefs>
    <ds:schemaRef ds:uri="http://purl.org/dc/terms/"/>
    <ds:schemaRef ds:uri="b17f2156-17ea-4356-b572-bb34f847515f"/>
    <ds:schemaRef ds:uri="http://purl.org/dc/dcmitype/"/>
    <ds:schemaRef ds:uri="cf028a5e-6c94-4e69-9cc4-95e4e5be2bf9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bc69243-c05a-4b80-ad04-1e6f40b073fc"/>
    <ds:schemaRef ds:uri="eee2f140-94c6-4dee-8c53-1e3a34a692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320</TotalTime>
  <Words>604</Words>
  <Application>Microsoft Office PowerPoint</Application>
  <PresentationFormat>Panorámica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Retrospect</vt:lpstr>
      <vt:lpstr>Presentación de PowerPoint</vt:lpstr>
      <vt:lpstr>A capstone</vt:lpstr>
      <vt:lpstr>Roles &amp; Responsibilities</vt:lpstr>
      <vt:lpstr>Presentación de PowerPoint</vt:lpstr>
      <vt:lpstr>Evaluation</vt:lpstr>
      <vt:lpstr>Capstone Training Workshops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Nicola Wilkinson</dc:creator>
  <cp:lastModifiedBy>Nicola Wilkinson</cp:lastModifiedBy>
  <cp:revision>35</cp:revision>
  <dcterms:created xsi:type="dcterms:W3CDTF">2022-01-11T10:34:33Z</dcterms:created>
  <dcterms:modified xsi:type="dcterms:W3CDTF">2023-10-18T07:08:11Z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0x01010058086DFAB4C8C34A968CB47A83AD3545</vt:lpwstr>
  </property>
  <property fmtid="{D5CDD505-2E9C-101B-9397-08002B2CF9AE}" pid="3" name="MediaServiceImageTags">
    <vt:lpwstr/>
  </property>
</Properties>
</file>