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97" r:id="rId6"/>
    <p:sldId id="299" r:id="rId7"/>
    <p:sldId id="301" r:id="rId8"/>
    <p:sldId id="303" r:id="rId9"/>
    <p:sldId id="258" r:id="rId10"/>
    <p:sldId id="264" r:id="rId11"/>
    <p:sldId id="266" r:id="rId12"/>
    <p:sldId id="267" r:id="rId13"/>
    <p:sldId id="294" r:id="rId14"/>
    <p:sldId id="293" r:id="rId15"/>
    <p:sldId id="292" r:id="rId16"/>
    <p:sldId id="271" r:id="rId17"/>
    <p:sldId id="295" r:id="rId18"/>
    <p:sldId id="305" r:id="rId19"/>
    <p:sldId id="275" r:id="rId20"/>
    <p:sldId id="289" r:id="rId21"/>
  </p:sldIdLst>
  <p:sldSz cx="18288000" cy="10287000"/>
  <p:notesSz cx="6858000" cy="9144000"/>
  <p:defaultTextStyle>
    <a:defPPr>
      <a:defRPr lang="es-E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6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EFF"/>
    <a:srgbClr val="001965"/>
    <a:srgbClr val="FFFFFF"/>
    <a:srgbClr val="F4F4F4"/>
    <a:srgbClr val="D4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CEDE5-BA9F-EA00-3985-8678F4F6CDD4}" v="3" dt="2024-09-17T14:36:16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36"/>
      </p:cViewPr>
      <p:guideLst>
        <p:guide orient="horz" pos="6169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F722-AD9D-3644-A844-AF577A24E4CD}" type="datetimeFigureOut">
              <a:rPr lang="es-ES" smtClean="0"/>
              <a:t>17/09/2024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C0E9-45EF-C047-8A4C-E6555C646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47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5DF9-963B-914A-A73A-5EA282D58C1D}" type="datetimeFigureOut">
              <a:rPr lang="es-ES" smtClean="0"/>
              <a:t>17/09/2024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9CB6-E37A-E143-B6B3-71850E696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09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3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12" name="Object 2" descr="Objec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76550" cy="742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ject 1" descr="preencoded.png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7975" y="0"/>
            <a:ext cx="6305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3651134" y="1542865"/>
            <a:ext cx="4527608" cy="1879378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651134" y="3628143"/>
            <a:ext cx="4527608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0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6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266950"/>
            <a:ext cx="18307050" cy="8020050"/>
          </a:xfrm>
          <a:prstGeom prst="rect">
            <a:avLst/>
          </a:prstGeom>
        </p:spPr>
      </p:pic>
      <p:pic>
        <p:nvPicPr>
          <p:cNvPr id="11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5"/>
          </p:nvPr>
        </p:nvSpPr>
        <p:spPr>
          <a:xfrm>
            <a:off x="1457325" y="3995214"/>
            <a:ext cx="32004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930681" y="395674"/>
            <a:ext cx="12737694" cy="142806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392201" y="2951863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43358" y="7602512"/>
            <a:ext cx="432254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Marcador de número de diapositiva 5"/>
          <p:cNvSpPr txBox="1">
            <a:spLocks/>
          </p:cNvSpPr>
          <p:nvPr userDrawn="1"/>
        </p:nvSpPr>
        <p:spPr>
          <a:xfrm>
            <a:off x="16554450" y="812016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ctr" defTabSz="816422" rtl="0" eaLnBrk="1" latinLnBrk="0" hangingPunct="1">
              <a:defRPr sz="3600" kern="1200">
                <a:solidFill>
                  <a:srgbClr val="001965"/>
                </a:solidFill>
                <a:latin typeface="Georgia"/>
                <a:ea typeface="+mn-ea"/>
                <a:cs typeface="Georgia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81738" y="2737914"/>
            <a:ext cx="19050" cy="5734050"/>
          </a:xfrm>
          <a:prstGeom prst="rect">
            <a:avLst/>
          </a:prstGeom>
        </p:spPr>
      </p:pic>
      <p:pic>
        <p:nvPicPr>
          <p:cNvPr id="14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25238" y="2737914"/>
            <a:ext cx="19050" cy="5734050"/>
          </a:xfrm>
          <a:prstGeom prst="rect">
            <a:avLst/>
          </a:prstGeom>
        </p:spPr>
      </p:pic>
      <p:sp>
        <p:nvSpPr>
          <p:cNvPr id="1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3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415946" y="456104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946" y="895583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415946" y="540955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935116" y="455061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8935116" y="539912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13566758" y="454018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7" name="Marcador de texto 39"/>
          <p:cNvSpPr>
            <a:spLocks noGrp="1"/>
          </p:cNvSpPr>
          <p:nvPr>
            <p:ph type="body" sz="quarter" idx="18"/>
          </p:nvPr>
        </p:nvSpPr>
        <p:spPr>
          <a:xfrm>
            <a:off x="13706475" y="5388691"/>
            <a:ext cx="421538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85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0"/>
          </p:nvPr>
        </p:nvSpPr>
        <p:spPr>
          <a:xfrm>
            <a:off x="12553950" y="0"/>
            <a:ext cx="5734050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91322" y="3062337"/>
            <a:ext cx="289326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7947972" y="3072992"/>
            <a:ext cx="2999647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322" y="830451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091322" y="4761061"/>
            <a:ext cx="342473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947973" y="4761061"/>
            <a:ext cx="3792631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pic>
        <p:nvPicPr>
          <p:cNvPr id="15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90975" y="2833688"/>
            <a:ext cx="7448550" cy="38100"/>
          </a:xfrm>
          <a:prstGeom prst="rect">
            <a:avLst/>
          </a:prstGeom>
        </p:spPr>
      </p:pic>
      <p:pic>
        <p:nvPicPr>
          <p:cNvPr id="16" name="Object 3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90975" y="3986213"/>
            <a:ext cx="7448550" cy="19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8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82450" y="0"/>
            <a:ext cx="6305550" cy="10306050"/>
          </a:xfrm>
          <a:prstGeom prst="rect">
            <a:avLst/>
          </a:prstGeom>
        </p:spPr>
      </p:pic>
      <p:pic>
        <p:nvPicPr>
          <p:cNvPr id="19" name="Object 1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844916" y="1862582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7504406" y="1862582"/>
            <a:ext cx="3221630" cy="141605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844916" y="4693454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472778" y="4693454"/>
            <a:ext cx="3253258" cy="1416050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5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4844915" y="8100805"/>
            <a:ext cx="5884173" cy="10922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13432990" y="1064966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3432990" y="6779352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0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2876550" y="7429128"/>
            <a:ext cx="15411450" cy="287655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353" y="830451"/>
            <a:ext cx="13495049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977353" y="4523504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3977352" y="5399500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8875558" y="4547016"/>
            <a:ext cx="3417333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8875558" y="5423012"/>
            <a:ext cx="341733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3440265" y="4535260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9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3440264" y="5411256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6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10839450" y="0"/>
            <a:ext cx="7448550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12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4099981" y="2874869"/>
            <a:ext cx="5730982" cy="1879378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7419" y="4754247"/>
            <a:ext cx="5763544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2583638" y="0"/>
            <a:ext cx="6021192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268824" y="657002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9285490" y="657135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9229225" y="2023424"/>
            <a:ext cx="9409226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9229225" y="3902802"/>
            <a:ext cx="7086600" cy="22360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2" name="Object 4" descr="Objec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8775" y="6262687"/>
            <a:ext cx="68770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Object 5" descr="Objec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8775" y="7415213"/>
            <a:ext cx="6877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90683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9285490" y="808447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0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3268824" y="808314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9229225" y="862241"/>
            <a:ext cx="6332538" cy="1487488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7" name="Object 4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5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7950" y="0"/>
            <a:ext cx="8020050" cy="10306050"/>
          </a:xfrm>
          <a:prstGeom prst="rect">
            <a:avLst/>
          </a:prstGeom>
        </p:spPr>
      </p:pic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47975" y="0"/>
            <a:ext cx="7448550" cy="10306050"/>
          </a:xfrm>
          <a:prstGeom prst="rect">
            <a:avLst/>
          </a:prstGeom>
        </p:spPr>
      </p:pic>
      <p:sp>
        <p:nvSpPr>
          <p:cNvPr id="35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11659090" y="1143000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4000500" y="1143001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4000500" y="6014422"/>
            <a:ext cx="4562475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000500" y="6992274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3" name="Object 5" descr="Object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1668614" y="6006316"/>
            <a:ext cx="4856195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5" name="Object 3" descr="Object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81925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000500" y="7992339"/>
            <a:ext cx="4410826" cy="17483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1668613" y="8051799"/>
            <a:ext cx="4856195" cy="16888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11659090" y="7106622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6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pic>
        <p:nvPicPr>
          <p:cNvPr id="27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8307050" cy="2876550"/>
          </a:xfrm>
          <a:prstGeom prst="rect">
            <a:avLst/>
          </a:prstGeom>
        </p:spPr>
      </p:pic>
      <p:sp>
        <p:nvSpPr>
          <p:cNvPr id="48" name="Marcador de posición de imagen 3"/>
          <p:cNvSpPr>
            <a:spLocks noGrp="1"/>
          </p:cNvSpPr>
          <p:nvPr>
            <p:ph type="pic" sz="quarter" idx="26"/>
          </p:nvPr>
        </p:nvSpPr>
        <p:spPr>
          <a:xfrm>
            <a:off x="9580926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Marcador de posición de imagen 3"/>
          <p:cNvSpPr>
            <a:spLocks noGrp="1" noChangeAspect="1"/>
          </p:cNvSpPr>
          <p:nvPr>
            <p:ph type="pic" sz="quarter" idx="27"/>
          </p:nvPr>
        </p:nvSpPr>
        <p:spPr>
          <a:xfrm>
            <a:off x="13522409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posición de imagen 3"/>
          <p:cNvSpPr>
            <a:spLocks noGrp="1"/>
          </p:cNvSpPr>
          <p:nvPr>
            <p:ph type="pic" sz="quarter" idx="25"/>
          </p:nvPr>
        </p:nvSpPr>
        <p:spPr>
          <a:xfrm>
            <a:off x="5568652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1566381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767765"/>
            <a:ext cx="3632678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611462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767765"/>
            <a:ext cx="3609129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986946" y="5267590"/>
            <a:ext cx="363267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67590"/>
            <a:ext cx="3619126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767765"/>
            <a:ext cx="360913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67590"/>
            <a:ext cx="361912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756087"/>
            <a:ext cx="3677672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55912"/>
            <a:ext cx="368785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8" name="Object 2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29" name="Object 3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1575" y="5138738"/>
            <a:ext cx="3448050" cy="19050"/>
          </a:xfrm>
          <a:prstGeom prst="rect">
            <a:avLst/>
          </a:prstGeom>
        </p:spPr>
      </p:pic>
      <p:pic>
        <p:nvPicPr>
          <p:cNvPr id="30" name="Object 4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172575" y="5138738"/>
            <a:ext cx="3448050" cy="19050"/>
          </a:xfrm>
          <a:prstGeom prst="rect">
            <a:avLst/>
          </a:prstGeom>
        </p:spPr>
      </p:pic>
      <p:pic>
        <p:nvPicPr>
          <p:cNvPr id="31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72075" y="5138738"/>
            <a:ext cx="3448050" cy="19050"/>
          </a:xfrm>
          <a:prstGeom prst="rect">
            <a:avLst/>
          </a:prstGeom>
        </p:spPr>
      </p:pic>
      <p:pic>
        <p:nvPicPr>
          <p:cNvPr id="32" name="Object 6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173075" y="5138738"/>
            <a:ext cx="3448050" cy="19050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5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54538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43773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07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050" y="2838450"/>
            <a:ext cx="18307050" cy="7448550"/>
          </a:xfrm>
          <a:prstGeom prst="rect">
            <a:avLst/>
          </a:prstGeom>
        </p:spPr>
      </p:pic>
      <p:pic>
        <p:nvPicPr>
          <p:cNvPr id="32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73075" y="4559719"/>
            <a:ext cx="3448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566561"/>
            <a:ext cx="3632678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545766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566561"/>
            <a:ext cx="3609129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1074257" y="5255089"/>
            <a:ext cx="363267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55089"/>
            <a:ext cx="3619126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566561"/>
            <a:ext cx="3609130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25415"/>
            <a:ext cx="3619127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554883"/>
            <a:ext cx="3677672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17640"/>
            <a:ext cx="368785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34" name="Object 3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75" y="4559720"/>
            <a:ext cx="3448050" cy="19050"/>
          </a:xfrm>
          <a:prstGeom prst="rect">
            <a:avLst/>
          </a:prstGeom>
        </p:spPr>
      </p:pic>
      <p:pic>
        <p:nvPicPr>
          <p:cNvPr id="36" name="Object 4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72575" y="4559720"/>
            <a:ext cx="3448050" cy="19050"/>
          </a:xfrm>
          <a:prstGeom prst="rect">
            <a:avLst/>
          </a:prstGeom>
        </p:spPr>
      </p:pic>
      <p:pic>
        <p:nvPicPr>
          <p:cNvPr id="37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72075" y="4559720"/>
            <a:ext cx="3448050" cy="19050"/>
          </a:xfrm>
          <a:prstGeom prst="rect">
            <a:avLst/>
          </a:prstGeom>
        </p:spPr>
      </p:pic>
      <p:pic>
        <p:nvPicPr>
          <p:cNvPr id="38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173075" y="4559720"/>
            <a:ext cx="3448050" cy="19050"/>
          </a:xfrm>
          <a:prstGeom prst="rect">
            <a:avLst/>
          </a:prstGeom>
        </p:spPr>
      </p:pic>
      <p:pic>
        <p:nvPicPr>
          <p:cNvPr id="39" name="Object 2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19" name="Object 7" descr="Object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3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776186" y="915451"/>
            <a:ext cx="11331882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5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5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08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35275" y="0"/>
            <a:ext cx="4579938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63825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6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4294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99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7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6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51435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7566" y="1600145"/>
            <a:ext cx="8800434" cy="1714500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1848" y="3086684"/>
            <a:ext cx="6886010" cy="4190261"/>
          </a:xfrm>
        </p:spPr>
        <p:txBody>
          <a:bodyPr>
            <a:noAutofit/>
          </a:bodyPr>
          <a:lstStyle>
            <a:lvl1pPr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3200">
                <a:solidFill>
                  <a:srgbClr val="001965"/>
                </a:solidFill>
                <a:latin typeface="Montserrat Regular"/>
                <a:cs typeface="Montserrat Regular"/>
              </a:defRPr>
            </a:lvl2pPr>
            <a:lvl3pPr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3pPr>
            <a:lvl4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4pPr>
            <a:lvl5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1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720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2835" y="2652384"/>
            <a:ext cx="5740936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772835" y="5170404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2876550" y="0"/>
            <a:ext cx="4719638" cy="10306050"/>
          </a:xfrm>
        </p:spPr>
        <p:txBody>
          <a:bodyPr/>
          <a:lstStyle/>
          <a:p>
            <a:endParaRPr lang="es-ES"/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772835" y="3824760"/>
            <a:ext cx="8077200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8772834" y="5539260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917193" y="1364151"/>
            <a:ext cx="6132895" cy="171385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3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0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2876550" y="0"/>
            <a:ext cx="5413375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43898" y="4568971"/>
            <a:ext cx="8424862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8960179" y="2689593"/>
            <a:ext cx="9327821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3366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8960179" y="5326692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1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1558446" y="4935860"/>
            <a:ext cx="4238625" cy="49991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/>
          </p:nvPr>
        </p:nvSpPr>
        <p:spPr>
          <a:xfrm>
            <a:off x="1542165" y="5625751"/>
            <a:ext cx="286702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>
              <a:solidFill>
                <a:srgbClr val="001965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704975" y="1622425"/>
            <a:ext cx="14969119" cy="1317625"/>
          </a:xfrm>
        </p:spPr>
        <p:txBody>
          <a:bodyPr/>
          <a:lstStyle>
            <a:lvl1pPr marL="0" indent="0">
              <a:buNone/>
              <a:defRPr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6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6" r:id="rId3"/>
    <p:sldLayoutId id="2147483687" r:id="rId4"/>
    <p:sldLayoutId id="2147483650" r:id="rId5"/>
    <p:sldLayoutId id="2147483652" r:id="rId6"/>
    <p:sldLayoutId id="2147483660" r:id="rId7"/>
    <p:sldLayoutId id="2147483674" r:id="rId8"/>
    <p:sldLayoutId id="2147483661" r:id="rId9"/>
    <p:sldLayoutId id="2147483654" r:id="rId10"/>
    <p:sldLayoutId id="2147483655" r:id="rId11"/>
    <p:sldLayoutId id="2147483676" r:id="rId12"/>
    <p:sldLayoutId id="2147483678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75" r:id="rId22"/>
  </p:sldLayoutIdLst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ie.edu/student-guide/bir-sep-2023/program/exchang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.edu/student-guide/bir-sep-2023/program/elective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eustudentservices@i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.edu/student-guide/bir-sep-2023/program/internships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mailto:IEU.Careers@i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r.biemadrid@ie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.Mobility@ie.edu" TargetMode="External"/><Relationship Id="rId3" Type="http://schemas.microsoft.com/office/2007/relationships/hdphoto" Target="../media/hdphoto1.wdp"/><Relationship Id="rId7" Type="http://schemas.openxmlformats.org/officeDocument/2006/relationships/hyperlink" Target="mailto:bir.biemadrid@ie.edu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nwiesehomeier@faculty.ie.edu" TargetMode="External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ieu-outgoing.ie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blackboard.ie.edu/ultra/organizations/_50_1/outline/file/_276727_1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C03CDE-62D1-4BE7-AAF9-D3607AEC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15171" b="-2"/>
          <a:stretch/>
        </p:blipFill>
        <p:spPr>
          <a:xfrm>
            <a:off x="472440" y="6040"/>
            <a:ext cx="4579938" cy="102869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4954" y="4038599"/>
            <a:ext cx="10770468" cy="204311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rgbClr val="001965"/>
                </a:solidFill>
                <a:latin typeface="Montserrat ExtraBold" panose="00000900000000000000" pitchFamily="2" charset="0"/>
              </a:rPr>
              <a:t>UPPER YEARS</a:t>
            </a:r>
            <a:br>
              <a:rPr lang="en-US" dirty="0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br>
              <a:rPr lang="en-US" dirty="0">
                <a:latin typeface="Montserrat ExtraBold" panose="00000900000000000000" pitchFamily="2" charset="0"/>
              </a:rPr>
            </a:br>
            <a:r>
              <a:rPr lang="en-US" dirty="0">
                <a:latin typeface="Montserrat ExtraBold" panose="00000900000000000000" pitchFamily="2" charset="0"/>
              </a:rPr>
              <a:t>BIR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EC5C440-8E05-983E-EC33-2662E8D8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7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063E3A-42CE-468F-9AFC-AD12F0C1E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302" r="16202"/>
          <a:stretch/>
        </p:blipFill>
        <p:spPr>
          <a:xfrm>
            <a:off x="-94060" y="0"/>
            <a:ext cx="3489182" cy="10287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26BE098-0D38-4D0F-A475-527848BC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703" y="905805"/>
            <a:ext cx="14197661" cy="12105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  <a:t>3rd – 4th </a:t>
            </a:r>
            <a:r>
              <a:rPr lang="es-ES" sz="4400" dirty="0" err="1">
                <a:solidFill>
                  <a:srgbClr val="001965"/>
                </a:solidFill>
                <a:latin typeface="Montserrat ExtraBold" panose="00000900000000000000" pitchFamily="2" charset="0"/>
              </a:rPr>
              <a:t>year</a:t>
            </a:r>
            <a: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  <a:t> BIR STUDY PLAN (normal)</a:t>
            </a:r>
            <a:b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endParaRPr lang="es-ES" sz="4000" dirty="0">
              <a:solidFill>
                <a:srgbClr val="00196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E7F5F4-3600-B945-4725-25103E89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7" y="2771774"/>
            <a:ext cx="14088542" cy="63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063E3A-42CE-468F-9AFC-AD12F0C1E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302" r="16202"/>
          <a:stretch/>
        </p:blipFill>
        <p:spPr>
          <a:xfrm>
            <a:off x="-94060" y="0"/>
            <a:ext cx="3489182" cy="10287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26BE098-0D38-4D0F-A475-527848BC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83291"/>
            <a:ext cx="14300115" cy="3039398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  <a:t>3rd – 4th </a:t>
            </a:r>
            <a:r>
              <a:rPr lang="es-ES" sz="4400" dirty="0" err="1">
                <a:solidFill>
                  <a:srgbClr val="001965"/>
                </a:solidFill>
                <a:latin typeface="Montserrat ExtraBold" panose="00000900000000000000" pitchFamily="2" charset="0"/>
              </a:rPr>
              <a:t>year</a:t>
            </a:r>
            <a: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  <a:t> BIR STUDY PLAN (alternative)</a:t>
            </a:r>
            <a:b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b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r>
              <a:rPr lang="es-ES" sz="4000" dirty="0">
                <a:solidFill>
                  <a:srgbClr val="001965"/>
                </a:solidFill>
              </a:rPr>
              <a:t>(</a:t>
            </a:r>
            <a:r>
              <a:rPr lang="es-ES" sz="4000" dirty="0" err="1">
                <a:solidFill>
                  <a:srgbClr val="001965"/>
                </a:solidFill>
              </a:rPr>
              <a:t>If</a:t>
            </a:r>
            <a:r>
              <a:rPr lang="es-ES" sz="4000" dirty="0">
                <a:solidFill>
                  <a:srgbClr val="001965"/>
                </a:solidFill>
              </a:rPr>
              <a:t> </a:t>
            </a:r>
            <a:r>
              <a:rPr lang="es-ES" sz="4000" dirty="0" err="1">
                <a:solidFill>
                  <a:srgbClr val="001965"/>
                </a:solidFill>
              </a:rPr>
              <a:t>your</a:t>
            </a:r>
            <a:r>
              <a:rPr lang="es-ES" sz="4000" dirty="0">
                <a:solidFill>
                  <a:srgbClr val="001965"/>
                </a:solidFill>
              </a:rPr>
              <a:t> </a:t>
            </a:r>
            <a:r>
              <a:rPr lang="es-ES" sz="4000" dirty="0" err="1">
                <a:solidFill>
                  <a:srgbClr val="001965"/>
                </a:solidFill>
              </a:rPr>
              <a:t>exchange</a:t>
            </a:r>
            <a:r>
              <a:rPr lang="es-ES" sz="4000" dirty="0">
                <a:solidFill>
                  <a:srgbClr val="001965"/>
                </a:solidFill>
              </a:rPr>
              <a:t> University </a:t>
            </a:r>
            <a:r>
              <a:rPr lang="es-ES" sz="4000" dirty="0" err="1">
                <a:solidFill>
                  <a:srgbClr val="001965"/>
                </a:solidFill>
              </a:rPr>
              <a:t>does</a:t>
            </a:r>
            <a:r>
              <a:rPr lang="es-ES" sz="4000" dirty="0">
                <a:solidFill>
                  <a:srgbClr val="001965"/>
                </a:solidFill>
              </a:rPr>
              <a:t> </a:t>
            </a:r>
            <a:r>
              <a:rPr lang="es-ES" sz="4000" dirty="0" err="1">
                <a:solidFill>
                  <a:srgbClr val="001965"/>
                </a:solidFill>
              </a:rPr>
              <a:t>not</a:t>
            </a:r>
            <a:r>
              <a:rPr lang="es-ES" sz="4000" dirty="0">
                <a:solidFill>
                  <a:srgbClr val="001965"/>
                </a:solidFill>
              </a:rPr>
              <a:t> </a:t>
            </a:r>
            <a:r>
              <a:rPr lang="es-ES" sz="4000" dirty="0" err="1">
                <a:solidFill>
                  <a:srgbClr val="001965"/>
                </a:solidFill>
              </a:rPr>
              <a:t>offer</a:t>
            </a:r>
            <a:r>
              <a:rPr lang="es-ES" sz="4000" dirty="0">
                <a:solidFill>
                  <a:srgbClr val="001965"/>
                </a:solidFill>
              </a:rPr>
              <a:t> compatible </a:t>
            </a:r>
            <a:r>
              <a:rPr lang="es-ES" sz="4000" dirty="0" err="1">
                <a:solidFill>
                  <a:srgbClr val="001965"/>
                </a:solidFill>
              </a:rPr>
              <a:t>courses</a:t>
            </a:r>
            <a:br>
              <a:rPr lang="es-ES" sz="4000" dirty="0">
                <a:solidFill>
                  <a:srgbClr val="001965"/>
                </a:solidFill>
              </a:rPr>
            </a:br>
            <a:r>
              <a:rPr lang="es-ES" sz="4000" dirty="0">
                <a:solidFill>
                  <a:srgbClr val="001965"/>
                </a:solidFill>
              </a:rPr>
              <a:t> </a:t>
            </a:r>
            <a:r>
              <a:rPr lang="es-ES" sz="4000" dirty="0" err="1">
                <a:solidFill>
                  <a:srgbClr val="001965"/>
                </a:solidFill>
              </a:rPr>
              <a:t>from</a:t>
            </a:r>
            <a:r>
              <a:rPr lang="es-ES" sz="4000" dirty="0">
                <a:solidFill>
                  <a:srgbClr val="001965"/>
                </a:solidFill>
              </a:rPr>
              <a:t> </a:t>
            </a:r>
            <a:r>
              <a:rPr lang="es-ES" sz="4000" dirty="0" err="1">
                <a:solidFill>
                  <a:srgbClr val="001965"/>
                </a:solidFill>
              </a:rPr>
              <a:t>your</a:t>
            </a:r>
            <a:r>
              <a:rPr lang="es-ES" sz="4000" dirty="0">
                <a:solidFill>
                  <a:srgbClr val="001965"/>
                </a:solidFill>
              </a:rPr>
              <a:t> normal </a:t>
            </a:r>
            <a:r>
              <a:rPr lang="es-ES" sz="4000" dirty="0" err="1">
                <a:solidFill>
                  <a:srgbClr val="001965"/>
                </a:solidFill>
              </a:rPr>
              <a:t>study</a:t>
            </a:r>
            <a:r>
              <a:rPr lang="es-ES" sz="4000" dirty="0">
                <a:solidFill>
                  <a:srgbClr val="001965"/>
                </a:solidFill>
              </a:rPr>
              <a:t> </a:t>
            </a:r>
            <a:r>
              <a:rPr lang="es-ES" sz="4000">
                <a:solidFill>
                  <a:srgbClr val="001965"/>
                </a:solidFill>
              </a:rPr>
              <a:t>plan 2021-202</a:t>
            </a:r>
            <a:r>
              <a:rPr lang="es-ES" sz="4000" dirty="0">
                <a:solidFill>
                  <a:srgbClr val="001965"/>
                </a:solidFill>
              </a:rPr>
              <a:t>5</a:t>
            </a:r>
            <a:r>
              <a:rPr lang="es-ES" sz="4000">
                <a:solidFill>
                  <a:srgbClr val="001965"/>
                </a:solidFill>
              </a:rPr>
              <a:t>)</a:t>
            </a:r>
            <a:endParaRPr lang="es-ES" sz="4000" dirty="0">
              <a:solidFill>
                <a:srgbClr val="00196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8101A4-7E8B-C0CA-75A9-8FC29B4D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3052762"/>
            <a:ext cx="14322520" cy="56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23019" y="513524"/>
            <a:ext cx="9254836" cy="17145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COURSES </a:t>
            </a:r>
            <a:r>
              <a:rPr lang="en-US" sz="400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NOT</a:t>
            </a:r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APPROVED</a:t>
            </a:r>
            <a:endParaRPr lang="es-ES" sz="400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41673" y="3593738"/>
            <a:ext cx="8077200" cy="4205616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Clínica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de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tenis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(Tennis lessons)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Fundamentals of Acting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Football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Welcome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Programme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Montserrat Regular" panose="00000500000000000000" pitchFamily="2" charset="0"/>
            </a:endParaRPr>
          </a:p>
          <a:p>
            <a:endParaRPr lang="es-ES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7BAB9E8-89D9-4F23-A752-63C64B0A2A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20" r="2120"/>
          <a:stretch>
            <a:fillRect/>
          </a:stretch>
        </p:blipFill>
        <p:spPr>
          <a:xfrm>
            <a:off x="516731" y="-9525"/>
            <a:ext cx="4719638" cy="10306050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08CEEB5E-A085-5E10-8707-DD5E1DDFF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1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" descr="preencoded.png"/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392" r="392"/>
          <a:stretch/>
        </p:blipFill>
        <p:spPr>
          <a:xfrm>
            <a:off x="2881884" y="7429128"/>
            <a:ext cx="15411450" cy="287655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C88147B2-DFE3-FFCE-FD2F-E63139EB689E}"/>
              </a:ext>
            </a:extLst>
          </p:cNvPr>
          <p:cNvSpPr txBox="1">
            <a:spLocks/>
          </p:cNvSpPr>
          <p:nvPr/>
        </p:nvSpPr>
        <p:spPr>
          <a:xfrm>
            <a:off x="3840084" y="513947"/>
            <a:ext cx="13495049" cy="1563201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090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CANCEL AFTER ACCEPTING</a:t>
            </a:r>
            <a:endParaRPr lang="en-US" dirty="0">
              <a:solidFill>
                <a:srgbClr val="0032A0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EE323D-ACD2-BFA9-4730-03F96CF783A4}"/>
              </a:ext>
            </a:extLst>
          </p:cNvPr>
          <p:cNvSpPr txBox="1"/>
          <p:nvPr/>
        </p:nvSpPr>
        <p:spPr>
          <a:xfrm>
            <a:off x="6204102" y="2706424"/>
            <a:ext cx="8767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dirty="0" err="1">
                <a:latin typeface="Montserrat" panose="00000500000000000000" pitchFamily="2" charset="0"/>
              </a:rPr>
              <a:t>Please</a:t>
            </a:r>
            <a:r>
              <a:rPr lang="es-ES" sz="3600" b="1" u="sng" dirty="0">
                <a:latin typeface="Montserrat" panose="00000500000000000000" pitchFamily="2" charset="0"/>
              </a:rPr>
              <a:t> be </a:t>
            </a:r>
            <a:r>
              <a:rPr lang="es-ES" sz="3600" b="1" u="sng" dirty="0" err="1">
                <a:latin typeface="Montserrat" panose="00000500000000000000" pitchFamily="2" charset="0"/>
              </a:rPr>
              <a:t>aware</a:t>
            </a:r>
            <a:endParaRPr lang="es-ES" sz="3600" b="1" u="sng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r>
              <a:rPr lang="es-ES" dirty="0" err="1">
                <a:latin typeface="Montserrat" panose="00000500000000000000" pitchFamily="2" charset="0"/>
              </a:rPr>
              <a:t>If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you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b="1" dirty="0" err="1">
                <a:latin typeface="Montserrat" panose="00000500000000000000" pitchFamily="2" charset="0"/>
              </a:rPr>
              <a:t>accept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your</a:t>
            </a:r>
            <a:r>
              <a:rPr lang="es-ES" dirty="0">
                <a:latin typeface="Montserrat" panose="00000500000000000000" pitchFamily="2" charset="0"/>
              </a:rPr>
              <a:t> spot at </a:t>
            </a:r>
            <a:r>
              <a:rPr lang="es-ES" dirty="0" err="1">
                <a:latin typeface="Montserrat" panose="00000500000000000000" pitchFamily="2" charset="0"/>
              </a:rPr>
              <a:t>your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chosen</a:t>
            </a:r>
            <a:r>
              <a:rPr lang="es-ES" dirty="0">
                <a:latin typeface="Montserrat" panose="00000500000000000000" pitchFamily="2" charset="0"/>
              </a:rPr>
              <a:t> Exchange University and </a:t>
            </a:r>
            <a:r>
              <a:rPr lang="es-ES" dirty="0" err="1">
                <a:latin typeface="Montserrat" panose="00000500000000000000" pitchFamily="2" charset="0"/>
              </a:rPr>
              <a:t>later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b="1" dirty="0">
                <a:latin typeface="Montserrat" panose="00000500000000000000" pitchFamily="2" charset="0"/>
              </a:rPr>
              <a:t>cancel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n-GB" dirty="0">
                <a:latin typeface="Montserrat" panose="00000500000000000000" pitchFamily="2" charset="0"/>
              </a:rPr>
              <a:t>your exchange semester, you will </a:t>
            </a:r>
            <a:r>
              <a:rPr lang="en-GB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not</a:t>
            </a:r>
            <a:r>
              <a:rPr lang="en-GB" b="1" u="sng" dirty="0">
                <a:latin typeface="Montserrat" panose="00000500000000000000" pitchFamily="2" charset="0"/>
              </a:rPr>
              <a:t> </a:t>
            </a:r>
            <a:r>
              <a:rPr lang="en-GB" dirty="0">
                <a:latin typeface="Montserrat" panose="00000500000000000000" pitchFamily="2" charset="0"/>
              </a:rPr>
              <a:t>be eligible to complete an Internship.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200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RETURNING FROM EXCHANGE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321119" y="3866670"/>
            <a:ext cx="5209942" cy="3060601"/>
          </a:xfrm>
        </p:spPr>
        <p:txBody>
          <a:bodyPr/>
          <a:lstStyle/>
          <a:p>
            <a:pPr algn="ctr"/>
            <a:r>
              <a:rPr lang="en-GB" dirty="0"/>
              <a:t>Your Exchange transcript can take </a:t>
            </a:r>
            <a:r>
              <a:rPr lang="en-GB" u="sng" dirty="0"/>
              <a:t>months</a:t>
            </a:r>
            <a:r>
              <a:rPr lang="en-GB" dirty="0"/>
              <a:t> to arrive, so please reach out to the BIR Office </a:t>
            </a:r>
            <a:r>
              <a:rPr lang="en-GB" b="1" dirty="0"/>
              <a:t>ASAP</a:t>
            </a:r>
            <a:r>
              <a:rPr lang="en-GB" dirty="0"/>
              <a:t> if you need to be enrolled in any courses you were unable to take on exchange. 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0"/>
          </p:nvPr>
        </p:nvSpPr>
        <p:spPr>
          <a:xfrm>
            <a:off x="11511381" y="3866671"/>
            <a:ext cx="5089824" cy="2232427"/>
          </a:xfrm>
        </p:spPr>
        <p:txBody>
          <a:bodyPr/>
          <a:lstStyle/>
          <a:p>
            <a:pPr algn="ctr"/>
            <a:r>
              <a:rPr lang="en-GB" dirty="0"/>
              <a:t>The validation of credits can take up to 6 weeks from receiving your transcript.</a:t>
            </a:r>
          </a:p>
        </p:txBody>
      </p:sp>
      <p:pic>
        <p:nvPicPr>
          <p:cNvPr id="10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65" y="2393652"/>
            <a:ext cx="116205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268" y="2401964"/>
            <a:ext cx="116205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72E6E2-0CA7-1C47-F51A-EB0267A2B27A}"/>
              </a:ext>
            </a:extLst>
          </p:cNvPr>
          <p:cNvSpPr txBox="1"/>
          <p:nvPr/>
        </p:nvSpPr>
        <p:spPr>
          <a:xfrm>
            <a:off x="4617114" y="8270517"/>
            <a:ext cx="1194098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 err="1"/>
              <a:t>For</a:t>
            </a:r>
            <a:r>
              <a:rPr lang="es-ES" sz="2000" dirty="0"/>
              <a:t> more Information </a:t>
            </a:r>
            <a:r>
              <a:rPr lang="es-ES" sz="2000" dirty="0" err="1"/>
              <a:t>about</a:t>
            </a:r>
            <a:r>
              <a:rPr lang="es-ES" sz="2000" dirty="0"/>
              <a:t> Exchange: </a:t>
            </a:r>
            <a:r>
              <a:rPr lang="es-ES" sz="2000" dirty="0">
                <a:hlinkClick r:id="rId4"/>
              </a:rPr>
              <a:t>https://www.ie.edu/student-guide/bir-sep-2023/program/exchange</a:t>
            </a:r>
            <a:r>
              <a:rPr lang="es-ES" sz="2000" dirty="0"/>
              <a:t>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72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6543B6D-154F-3657-3340-D3E8113F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38" y="235581"/>
            <a:ext cx="9044139" cy="2043113"/>
          </a:xfrm>
        </p:spPr>
        <p:txBody>
          <a:bodyPr/>
          <a:lstStyle/>
          <a:p>
            <a:r>
              <a:rPr lang="es-ES"/>
              <a:t>ELECTIVES at IEU</a:t>
            </a:r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8547BA-F27C-FF6F-2161-AB7FD0DF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469" y="2278693"/>
            <a:ext cx="13742125" cy="6551797"/>
          </a:xfrm>
        </p:spPr>
        <p:txBody>
          <a:bodyPr>
            <a:normAutofit/>
          </a:bodyPr>
          <a:lstStyle/>
          <a:p>
            <a:r>
              <a:rPr lang="es-ES" dirty="0" err="1"/>
              <a:t>Bidding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Electives</a:t>
            </a:r>
          </a:p>
          <a:p>
            <a:endParaRPr lang="es-ES" dirty="0"/>
          </a:p>
          <a:p>
            <a:r>
              <a:rPr lang="es-ES" sz="2800" dirty="0"/>
              <a:t>In </a:t>
            </a:r>
            <a:r>
              <a:rPr lang="es-ES" sz="2800" dirty="0" err="1"/>
              <a:t>July</a:t>
            </a:r>
            <a:r>
              <a:rPr lang="es-ES" sz="2800" dirty="0"/>
              <a:t>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will</a:t>
            </a:r>
            <a:r>
              <a:rPr lang="es-ES" sz="2800" dirty="0"/>
              <a:t> be </a:t>
            </a:r>
            <a:r>
              <a:rPr lang="es-ES" sz="2800" dirty="0" err="1"/>
              <a:t>enrolled</a:t>
            </a:r>
            <a:r>
              <a:rPr lang="es-ES" sz="2800" dirty="0"/>
              <a:t> in </a:t>
            </a:r>
            <a:r>
              <a:rPr lang="es-ES" sz="2800" dirty="0" err="1"/>
              <a:t>an</a:t>
            </a:r>
            <a:r>
              <a:rPr lang="es-ES" sz="2800" dirty="0"/>
              <a:t> elective </a:t>
            </a:r>
            <a:r>
              <a:rPr lang="es-ES" sz="2800" dirty="0" err="1"/>
              <a:t>placeholder</a:t>
            </a:r>
            <a:r>
              <a:rPr lang="es-ES" sz="2800" dirty="0"/>
              <a:t> block of 30 ECTS in </a:t>
            </a:r>
            <a:r>
              <a:rPr lang="es-ES" sz="2800" dirty="0" err="1"/>
              <a:t>anticipation</a:t>
            </a:r>
            <a:r>
              <a:rPr lang="es-ES" sz="2800" dirty="0"/>
              <a:t> of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second</a:t>
            </a:r>
            <a:r>
              <a:rPr lang="es-ES" sz="2800" dirty="0"/>
              <a:t> </a:t>
            </a:r>
            <a:r>
              <a:rPr lang="es-ES" sz="2800" dirty="0" err="1"/>
              <a:t>semester</a:t>
            </a:r>
            <a:r>
              <a:rPr lang="es-ES" sz="2800" dirty="0"/>
              <a:t>.</a:t>
            </a:r>
          </a:p>
          <a:p>
            <a:endParaRPr lang="es-ES" sz="2800" dirty="0"/>
          </a:p>
          <a:p>
            <a:r>
              <a:rPr lang="es-ES" sz="2800" dirty="0"/>
              <a:t>Once the </a:t>
            </a:r>
            <a:r>
              <a:rPr lang="es-ES" sz="2800" dirty="0" err="1"/>
              <a:t>bidding</a:t>
            </a:r>
            <a:r>
              <a:rPr lang="es-ES" sz="2800" dirty="0"/>
              <a:t> </a:t>
            </a:r>
            <a:r>
              <a:rPr lang="es-ES" sz="2800" dirty="0" err="1"/>
              <a:t>platform</a:t>
            </a:r>
            <a:r>
              <a:rPr lang="es-ES" sz="2800" dirty="0"/>
              <a:t> opens in </a:t>
            </a:r>
            <a:r>
              <a:rPr lang="es-ES" sz="2800" dirty="0" err="1"/>
              <a:t>November</a:t>
            </a:r>
            <a:r>
              <a:rPr lang="es-ES" sz="2800" dirty="0"/>
              <a:t> 2024 </a:t>
            </a:r>
            <a:r>
              <a:rPr lang="es-ES" sz="2800" dirty="0" err="1"/>
              <a:t>you</a:t>
            </a:r>
            <a:r>
              <a:rPr lang="es-ES" sz="2800" dirty="0"/>
              <a:t> can </a:t>
            </a:r>
            <a:r>
              <a:rPr lang="es-ES" sz="2800" dirty="0" err="1"/>
              <a:t>bid</a:t>
            </a:r>
            <a:r>
              <a:rPr lang="es-ES" sz="2800" dirty="0"/>
              <a:t>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choice</a:t>
            </a:r>
            <a:r>
              <a:rPr lang="es-ES" sz="2800" dirty="0"/>
              <a:t> of </a:t>
            </a:r>
            <a:r>
              <a:rPr lang="es-ES" sz="2800" dirty="0" err="1"/>
              <a:t>preferred</a:t>
            </a:r>
            <a:r>
              <a:rPr lang="es-ES" sz="2800" dirty="0"/>
              <a:t> </a:t>
            </a:r>
            <a:r>
              <a:rPr lang="es-ES" sz="2800" dirty="0" err="1"/>
              <a:t>courses</a:t>
            </a:r>
            <a:r>
              <a:rPr lang="es-ES" sz="2800" dirty="0"/>
              <a:t>. </a:t>
            </a:r>
          </a:p>
          <a:p>
            <a:endParaRPr lang="es-ES" sz="2800" dirty="0"/>
          </a:p>
          <a:p>
            <a:r>
              <a:rPr lang="es-ES" sz="2800" dirty="0" err="1"/>
              <a:t>Have</a:t>
            </a:r>
            <a:r>
              <a:rPr lang="es-ES" sz="2800" dirty="0"/>
              <a:t> a look at the electives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</a:t>
            </a:r>
            <a:r>
              <a:rPr lang="es-ES" sz="2800" dirty="0" err="1"/>
              <a:t>available</a:t>
            </a:r>
            <a:r>
              <a:rPr lang="es-ES" sz="2800" dirty="0"/>
              <a:t> in 23-24 </a:t>
            </a:r>
            <a:r>
              <a:rPr lang="es-ES" sz="2800" dirty="0" err="1"/>
              <a:t>here</a:t>
            </a:r>
            <a:r>
              <a:rPr lang="es-ES" sz="2800" dirty="0"/>
              <a:t>: </a:t>
            </a:r>
            <a:r>
              <a:rPr lang="es-ES" sz="2800" dirty="0">
                <a:hlinkClick r:id="rId2"/>
              </a:rPr>
              <a:t>https://www.ie.edu/student-guide/bir-sep-2023/program/electives</a:t>
            </a:r>
            <a:r>
              <a:rPr lang="es-ES" sz="2800" dirty="0"/>
              <a:t>/ </a:t>
            </a:r>
          </a:p>
          <a:p>
            <a:r>
              <a:rPr lang="en-GB" sz="1800" b="1" dirty="0"/>
              <a:t>Subject to change next academic year.</a:t>
            </a:r>
          </a:p>
        </p:txBody>
      </p:sp>
    </p:spTree>
    <p:extLst>
      <p:ext uri="{BB962C8B-B14F-4D97-AF65-F5344CB8AC3E}">
        <p14:creationId xmlns:p14="http://schemas.microsoft.com/office/powerpoint/2010/main" val="224146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A13DCB48-253A-4172-B123-00447FB11D18}"/>
              </a:ext>
            </a:extLst>
          </p:cNvPr>
          <p:cNvSpPr/>
          <p:nvPr/>
        </p:nvSpPr>
        <p:spPr>
          <a:xfrm>
            <a:off x="0" y="0"/>
            <a:ext cx="18288000" cy="2915269"/>
          </a:xfrm>
          <a:prstGeom prst="rect">
            <a:avLst/>
          </a:prstGeom>
          <a:solidFill>
            <a:srgbClr val="46BE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32164" y="2632989"/>
            <a:ext cx="16223672" cy="76149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Montserrat ExtraBold" pitchFamily="34" charset="0"/>
              </a:rPr>
              <a:t>CONTACT THE BIR OFFICE</a:t>
            </a: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endParaRPr lang="es-ES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3"/>
          </p:nvPr>
        </p:nvSpPr>
        <p:spPr>
          <a:xfrm>
            <a:off x="5567973" y="3894955"/>
            <a:ext cx="7152054" cy="1416050"/>
          </a:xfrm>
        </p:spPr>
        <p:txBody>
          <a:bodyPr/>
          <a:lstStyle/>
          <a:p>
            <a:pPr algn="ctr"/>
            <a:r>
              <a:rPr lang="en-US" sz="3600">
                <a:latin typeface="Montserrat ExtraBold" pitchFamily="34" charset="0"/>
              </a:rPr>
              <a:t>bir.biemadrid@ie.edu</a:t>
            </a:r>
            <a:endParaRPr lang="es-ES" sz="360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CD113433-5DD8-4BB8-B394-D163CD0DB9EA}"/>
              </a:ext>
            </a:extLst>
          </p:cNvPr>
          <p:cNvSpPr txBox="1">
            <a:spLocks/>
          </p:cNvSpPr>
          <p:nvPr/>
        </p:nvSpPr>
        <p:spPr>
          <a:xfrm>
            <a:off x="9087348" y="6287144"/>
            <a:ext cx="3632679" cy="1416050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FERNANDO GOMEZ</a:t>
            </a:r>
            <a:endParaRPr lang="es-ES" dirty="0"/>
          </a:p>
          <a:p>
            <a:r>
              <a:rPr lang="es-ES" dirty="0" err="1"/>
              <a:t>Program</a:t>
            </a:r>
            <a:r>
              <a:rPr lang="es-ES" dirty="0"/>
              <a:t> </a:t>
            </a:r>
            <a:r>
              <a:rPr lang="es-ES" dirty="0" err="1"/>
              <a:t>Assistant</a:t>
            </a:r>
            <a:endParaRPr lang="es-ES" dirty="0"/>
          </a:p>
        </p:txBody>
      </p:sp>
      <p:pic>
        <p:nvPicPr>
          <p:cNvPr id="4" name="Imagen 3" descr="Hombre sonriendo con camisa azul&#10;&#10;Descripción generada automáticamente">
            <a:extLst>
              <a:ext uri="{FF2B5EF4-FFF2-40B4-BE49-F238E27FC236}">
                <a16:creationId xmlns:a16="http://schemas.microsoft.com/office/drawing/2014/main" id="{99A4D2A9-AF15-A374-C1C4-01E0E558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08" y="5311005"/>
            <a:ext cx="2180885" cy="25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76975" y="4000500"/>
            <a:ext cx="57435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4875"/>
              </a:lnSpc>
            </a:pPr>
            <a:r>
              <a:rPr lang="en-US" sz="4800" b="0" i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THANK YOU!</a:t>
            </a:r>
            <a:endParaRPr lang="en-US" sz="480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43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755C3EF-7888-BE35-E451-08044F0B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565" y="1929725"/>
            <a:ext cx="14461228" cy="1608676"/>
          </a:xfrm>
        </p:spPr>
        <p:txBody>
          <a:bodyPr>
            <a:normAutofit lnSpcReduction="10000"/>
          </a:bodyPr>
          <a:lstStyle/>
          <a:p>
            <a:r>
              <a:rPr lang="es-ES" sz="4000" dirty="0"/>
              <a:t>Exchange</a:t>
            </a:r>
            <a:r>
              <a:rPr lang="es-ES" dirty="0"/>
              <a:t> </a:t>
            </a:r>
          </a:p>
          <a:p>
            <a:r>
              <a:rPr lang="en-GB" sz="2800" i="1" dirty="0"/>
              <a:t>The best way to gain exposure to another country while you discover a different University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2F70FB-70FF-E5E8-50AC-6C6AD806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809" y="0"/>
            <a:ext cx="11734800" cy="1879378"/>
          </a:xfrm>
        </p:spPr>
        <p:txBody>
          <a:bodyPr>
            <a:normAutofit fontScale="90000"/>
          </a:bodyPr>
          <a:lstStyle/>
          <a:p>
            <a:r>
              <a:rPr lang="es-ES" dirty="0"/>
              <a:t>3rd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Options</a:t>
            </a:r>
            <a:r>
              <a:rPr lang="es-ES" dirty="0"/>
              <a:t> – 2nd </a:t>
            </a:r>
            <a:r>
              <a:rPr lang="es-ES" dirty="0" err="1"/>
              <a:t>semester</a:t>
            </a:r>
            <a:endParaRPr lang="en-GB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0CCD6FCA-A2C4-2343-631D-3F25C5D6138A}"/>
              </a:ext>
            </a:extLst>
          </p:cNvPr>
          <p:cNvSpPr txBox="1">
            <a:spLocks/>
          </p:cNvSpPr>
          <p:nvPr/>
        </p:nvSpPr>
        <p:spPr>
          <a:xfrm>
            <a:off x="3160565" y="3666599"/>
            <a:ext cx="11931388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/>
              <a:t>Electives at IEU</a:t>
            </a:r>
          </a:p>
          <a:p>
            <a:r>
              <a:rPr lang="en-GB" sz="2800" i="1" dirty="0"/>
              <a:t>An excellent way to personalize your professional profile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014B4867-0028-B9F3-E040-3108524CB63C}"/>
              </a:ext>
            </a:extLst>
          </p:cNvPr>
          <p:cNvSpPr txBox="1">
            <a:spLocks/>
          </p:cNvSpPr>
          <p:nvPr/>
        </p:nvSpPr>
        <p:spPr>
          <a:xfrm>
            <a:off x="3652600" y="2844751"/>
            <a:ext cx="13969193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i="1" dirty="0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11C5C304-F95E-5292-3243-46A4B4B6FF33}"/>
              </a:ext>
            </a:extLst>
          </p:cNvPr>
          <p:cNvSpPr txBox="1">
            <a:spLocks/>
          </p:cNvSpPr>
          <p:nvPr/>
        </p:nvSpPr>
        <p:spPr>
          <a:xfrm>
            <a:off x="3160565" y="5580382"/>
            <a:ext cx="11734800" cy="1879378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 fontScale="97500"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bg1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6600" dirty="0"/>
              <a:t>4th </a:t>
            </a:r>
            <a:r>
              <a:rPr lang="es-ES" sz="6600" dirty="0" err="1"/>
              <a:t>Year</a:t>
            </a:r>
            <a:r>
              <a:rPr lang="es-ES" sz="6600" dirty="0"/>
              <a:t> </a:t>
            </a:r>
            <a:r>
              <a:rPr lang="es-ES" sz="6600" dirty="0" err="1"/>
              <a:t>Options</a:t>
            </a:r>
            <a:r>
              <a:rPr lang="es-ES" sz="6600" dirty="0"/>
              <a:t> </a:t>
            </a:r>
            <a:endParaRPr lang="en-GB" sz="6600" dirty="0"/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AD5F446C-A66B-5E4C-47BD-CE9866516533}"/>
              </a:ext>
            </a:extLst>
          </p:cNvPr>
          <p:cNvSpPr txBox="1">
            <a:spLocks/>
          </p:cNvSpPr>
          <p:nvPr/>
        </p:nvSpPr>
        <p:spPr>
          <a:xfrm>
            <a:off x="3178306" y="8870413"/>
            <a:ext cx="11931388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/>
              <a:t>Exchange </a:t>
            </a:r>
            <a:r>
              <a:rPr lang="es-ES" sz="4000" dirty="0" err="1"/>
              <a:t>or</a:t>
            </a:r>
            <a:r>
              <a:rPr lang="es-ES" sz="4000" dirty="0"/>
              <a:t> Electives at IEU</a:t>
            </a:r>
          </a:p>
          <a:p>
            <a:endParaRPr lang="es-ES" sz="4000" dirty="0"/>
          </a:p>
        </p:txBody>
      </p:sp>
      <p:sp>
        <p:nvSpPr>
          <p:cNvPr id="9" name="Subtítulo 3">
            <a:extLst>
              <a:ext uri="{FF2B5EF4-FFF2-40B4-BE49-F238E27FC236}">
                <a16:creationId xmlns:a16="http://schemas.microsoft.com/office/drawing/2014/main" id="{5934AEDA-C1AB-F506-2EBB-26A41D2DAE0D}"/>
              </a:ext>
            </a:extLst>
          </p:cNvPr>
          <p:cNvSpPr txBox="1">
            <a:spLocks/>
          </p:cNvSpPr>
          <p:nvPr/>
        </p:nvSpPr>
        <p:spPr>
          <a:xfrm>
            <a:off x="3160565" y="7244227"/>
            <a:ext cx="13969193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/>
              <a:t>Curricular </a:t>
            </a:r>
            <a:r>
              <a:rPr lang="es-ES" sz="4000" dirty="0" err="1"/>
              <a:t>Internship</a:t>
            </a:r>
            <a:endParaRPr lang="es-ES" sz="4000" dirty="0"/>
          </a:p>
          <a:p>
            <a:r>
              <a:rPr lang="es-ES" sz="2800" i="1" dirty="0"/>
              <a:t>Great </a:t>
            </a:r>
            <a:r>
              <a:rPr lang="es-ES" sz="2800" i="1" dirty="0" err="1"/>
              <a:t>entry</a:t>
            </a:r>
            <a:r>
              <a:rPr lang="es-ES" sz="2800" i="1" dirty="0"/>
              <a:t> </a:t>
            </a:r>
            <a:r>
              <a:rPr lang="es-ES" sz="2800" i="1" dirty="0" err="1"/>
              <a:t>point</a:t>
            </a:r>
            <a:r>
              <a:rPr lang="es-ES" sz="2800" i="1" dirty="0"/>
              <a:t> </a:t>
            </a:r>
            <a:r>
              <a:rPr lang="es-ES" sz="2800" i="1" dirty="0" err="1"/>
              <a:t>to</a:t>
            </a:r>
            <a:r>
              <a:rPr lang="es-ES" sz="2800" i="1" dirty="0"/>
              <a:t> the Professional Sector</a:t>
            </a:r>
          </a:p>
        </p:txBody>
      </p:sp>
    </p:spTree>
    <p:extLst>
      <p:ext uri="{BB962C8B-B14F-4D97-AF65-F5344CB8AC3E}">
        <p14:creationId xmlns:p14="http://schemas.microsoft.com/office/powerpoint/2010/main" val="222494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CA32FC-6956-00D1-E31D-1A76418C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27021"/>
            <a:ext cx="9044139" cy="2043113"/>
          </a:xfrm>
        </p:spPr>
        <p:txBody>
          <a:bodyPr/>
          <a:lstStyle/>
          <a:p>
            <a:r>
              <a:rPr lang="es-ES"/>
              <a:t>INTERNSHIP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BC218-09F5-67E5-7C32-1C1A4C5F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892" y="1936886"/>
            <a:ext cx="14253897" cy="6945857"/>
          </a:xfrm>
        </p:spPr>
        <p:txBody>
          <a:bodyPr>
            <a:normAutofit/>
          </a:bodyPr>
          <a:lstStyle/>
          <a:p>
            <a:r>
              <a:rPr lang="es-ES" dirty="0" err="1"/>
              <a:t>Maximum</a:t>
            </a:r>
            <a:r>
              <a:rPr lang="es-ES" dirty="0"/>
              <a:t> 30 ECTS – </a:t>
            </a:r>
            <a:r>
              <a:rPr lang="es-ES" sz="2000" dirty="0"/>
              <a:t>elective </a:t>
            </a:r>
            <a:r>
              <a:rPr lang="es-ES" sz="2000" dirty="0" err="1"/>
              <a:t>credits</a:t>
            </a:r>
            <a:r>
              <a:rPr lang="es-ES" sz="2000" dirty="0"/>
              <a:t> </a:t>
            </a:r>
            <a:r>
              <a:rPr lang="es-ES" sz="2000" dirty="0" err="1"/>
              <a:t>only</a:t>
            </a:r>
            <a:endParaRPr lang="es-ES" sz="2000" dirty="0"/>
          </a:p>
          <a:p>
            <a:endParaRPr lang="es-ES" sz="2000" dirty="0"/>
          </a:p>
          <a:p>
            <a:r>
              <a:rPr lang="es-ES" dirty="0" err="1"/>
              <a:t>Maximum</a:t>
            </a:r>
            <a:r>
              <a:rPr lang="es-ES" dirty="0"/>
              <a:t> of 2 </a:t>
            </a:r>
            <a:r>
              <a:rPr lang="es-ES" dirty="0" err="1"/>
              <a:t>separate</a:t>
            </a:r>
            <a:r>
              <a:rPr lang="es-ES" dirty="0"/>
              <a:t> Curricular </a:t>
            </a:r>
            <a:r>
              <a:rPr lang="es-ES" dirty="0" err="1"/>
              <a:t>Internships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Summer before 4</a:t>
            </a:r>
            <a:r>
              <a:rPr lang="en-GB" sz="2000" baseline="30000" dirty="0"/>
              <a:t>th</a:t>
            </a:r>
            <a:r>
              <a:rPr lang="en-GB" sz="2000" dirty="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1</a:t>
            </a:r>
            <a:r>
              <a:rPr lang="en-GB" sz="2000" baseline="30000" dirty="0"/>
              <a:t>st</a:t>
            </a:r>
            <a:r>
              <a:rPr lang="en-GB" sz="2000" dirty="0"/>
              <a:t> semester of 4</a:t>
            </a:r>
            <a:r>
              <a:rPr lang="en-GB" sz="2000" baseline="30000" dirty="0"/>
              <a:t>th</a:t>
            </a:r>
            <a:r>
              <a:rPr lang="en-GB" sz="2000" dirty="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dirty="0"/>
              <a:t>Valid NIE/DNI </a:t>
            </a:r>
          </a:p>
          <a:p>
            <a:r>
              <a:rPr lang="en-GB" sz="2200" dirty="0">
                <a:hlinkClick r:id="rId2"/>
              </a:rPr>
              <a:t>ieustudentservices@ie.edu</a:t>
            </a:r>
            <a:r>
              <a:rPr lang="en-GB" sz="2200" dirty="0"/>
              <a:t> they will assist you with your NIE process.</a:t>
            </a:r>
          </a:p>
          <a:p>
            <a:endParaRPr lang="en-GB" sz="2000" dirty="0"/>
          </a:p>
          <a:p>
            <a:r>
              <a:rPr lang="en-GB" dirty="0"/>
              <a:t>Internship Approval - </a:t>
            </a:r>
            <a:r>
              <a:rPr lang="en-GB" sz="2000" dirty="0"/>
              <a:t>Needs to be at least </a:t>
            </a:r>
            <a:r>
              <a:rPr lang="en-GB" sz="2000" b="1" dirty="0"/>
              <a:t>one month duration </a:t>
            </a:r>
            <a:r>
              <a:rPr lang="en-GB" sz="2000" dirty="0"/>
              <a:t>and we must receive the initial application form at least </a:t>
            </a:r>
            <a:r>
              <a:rPr lang="en-GB" sz="2000" b="1" dirty="0"/>
              <a:t>TWO WEEKS </a:t>
            </a:r>
            <a:r>
              <a:rPr lang="en-GB" sz="2000" u="sng" dirty="0"/>
              <a:t>before</a:t>
            </a:r>
            <a:r>
              <a:rPr lang="en-GB" sz="2000" dirty="0"/>
              <a:t> the start date. THIS IS NOT NEGOTIABLE!!</a:t>
            </a:r>
          </a:p>
          <a:p>
            <a:endParaRPr lang="en-GB" sz="2000" dirty="0"/>
          </a:p>
          <a:p>
            <a:r>
              <a:rPr lang="en-GB" dirty="0"/>
              <a:t>Evaluation</a:t>
            </a:r>
            <a:r>
              <a:rPr lang="en-GB" sz="2000" dirty="0"/>
              <a:t> – You will be required to complete evaluation forms during your Internship. Along with the company reports you will be awarded a grade which </a:t>
            </a:r>
            <a:r>
              <a:rPr lang="en-GB" sz="2000" u="sng" dirty="0"/>
              <a:t>counts towards your GPA</a:t>
            </a:r>
            <a:r>
              <a:rPr lang="en-GB" sz="2000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55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9DF6281-C1DF-0795-7BB0-59E806CE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92335"/>
            <a:ext cx="14880914" cy="2043113"/>
          </a:xfrm>
        </p:spPr>
        <p:txBody>
          <a:bodyPr>
            <a:normAutofit fontScale="90000"/>
          </a:bodyPr>
          <a:lstStyle/>
          <a:p>
            <a:r>
              <a:rPr lang="en-GB"/>
              <a:t>IE University Internship Allocation of Credits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2572A8-56A5-DF2C-5A1B-EE643DE5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82" y="1897379"/>
            <a:ext cx="8102102" cy="5494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556E0-BF7C-1AC5-A16F-F822C1A8EDBA}"/>
              </a:ext>
            </a:extLst>
          </p:cNvPr>
          <p:cNvSpPr txBox="1"/>
          <p:nvPr/>
        </p:nvSpPr>
        <p:spPr>
          <a:xfrm>
            <a:off x="4316115" y="8954354"/>
            <a:ext cx="125664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 err="1"/>
              <a:t>For</a:t>
            </a:r>
            <a:r>
              <a:rPr lang="es-ES" sz="2000" dirty="0"/>
              <a:t> more Information </a:t>
            </a:r>
            <a:r>
              <a:rPr lang="es-ES" sz="2000" dirty="0" err="1"/>
              <a:t>about</a:t>
            </a:r>
            <a:r>
              <a:rPr lang="es-ES" sz="2000" dirty="0"/>
              <a:t> Internships: </a:t>
            </a:r>
            <a:r>
              <a:rPr lang="es-ES" sz="2000" dirty="0">
                <a:hlinkClick r:id="rId3"/>
              </a:rPr>
              <a:t>https://www.ie.edu/student-guide/bir-sep-2023/program/internship</a:t>
            </a:r>
            <a:r>
              <a:rPr lang="es-ES" sz="2000" dirty="0"/>
              <a:t>s/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90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23A374-734E-EE41-EC99-19667CC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40" y="418461"/>
            <a:ext cx="9044139" cy="1136019"/>
          </a:xfrm>
        </p:spPr>
        <p:txBody>
          <a:bodyPr>
            <a:normAutofit fontScale="90000"/>
          </a:bodyPr>
          <a:lstStyle/>
          <a:p>
            <a:r>
              <a:rPr lang="es-ES"/>
              <a:t>Talent &amp; Careers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F3D28-57CA-19DC-D479-8B730DB8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735" y="2772910"/>
            <a:ext cx="7942560" cy="5299936"/>
          </a:xfrm>
        </p:spPr>
        <p:txBody>
          <a:bodyPr/>
          <a:lstStyle/>
          <a:p>
            <a:r>
              <a:rPr lang="es-ES" sz="3200" err="1">
                <a:latin typeface="Montserrat" panose="00000500000000000000" pitchFamily="2" charset="0"/>
              </a:rPr>
              <a:t>Contact</a:t>
            </a:r>
            <a:r>
              <a:rPr lang="es-ES" sz="3200">
                <a:latin typeface="Montserrat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  <a:hlinkClick r:id="rId2"/>
              </a:rPr>
              <a:t>IEU.Careers@ie.edu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</a:p>
          <a:p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Help with preparing your CV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Internship 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Book a meeting with them on 15</a:t>
            </a:r>
            <a:r>
              <a:rPr lang="en-US" sz="2800" baseline="300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th</a:t>
            </a: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Communication with </a:t>
            </a:r>
            <a:r>
              <a:rPr lang="en-US" sz="2800" b="1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Company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Career Portal - </a:t>
            </a:r>
            <a:endParaRPr lang="en-GB" sz="2800"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03682B-DE2B-78AE-B5F6-09E02D87C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0" t="18164" r="41875" b="49111"/>
          <a:stretch/>
        </p:blipFill>
        <p:spPr>
          <a:xfrm>
            <a:off x="6659577" y="6228102"/>
            <a:ext cx="4000500" cy="3366488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E1A86FE3-8121-79AB-2994-CC61BB5DAC80}"/>
              </a:ext>
            </a:extLst>
          </p:cNvPr>
          <p:cNvSpPr txBox="1">
            <a:spLocks/>
          </p:cNvSpPr>
          <p:nvPr/>
        </p:nvSpPr>
        <p:spPr>
          <a:xfrm>
            <a:off x="11859938" y="470540"/>
            <a:ext cx="4246854" cy="1120361"/>
          </a:xfrm>
          <a:prstGeom prst="rect">
            <a:avLst/>
          </a:prstGeom>
        </p:spPr>
        <p:txBody>
          <a:bodyPr vert="horz" lIns="163284" tIns="81642" rIns="163284" bIns="81642" rtlCol="0" anchor="t">
            <a:normAutofit fontScale="97500"/>
          </a:bodyPr>
          <a:lstStyle>
            <a:lvl1pPr algn="l" defTabSz="816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kern="1200" cap="none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dirty="0"/>
              <a:t>BIR Office</a:t>
            </a:r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0259DC-1C23-06E6-88B1-69D191130DBF}"/>
              </a:ext>
            </a:extLst>
          </p:cNvPr>
          <p:cNvSpPr txBox="1"/>
          <p:nvPr/>
        </p:nvSpPr>
        <p:spPr>
          <a:xfrm>
            <a:off x="11859938" y="2772910"/>
            <a:ext cx="6428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>
                <a:latin typeface="Montserrat" panose="00000500000000000000" pitchFamily="2" charset="0"/>
              </a:rPr>
              <a:t>Contact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>
                <a:latin typeface="Montserrat" panose="00000500000000000000" pitchFamily="2" charset="0"/>
                <a:hlinkClick r:id="rId4"/>
              </a:rPr>
              <a:t>bir.biemadrid@ie.edu</a:t>
            </a:r>
            <a:endParaRPr lang="en-GB">
              <a:latin typeface="Montserrat" panose="00000500000000000000" pitchFamily="2" charset="0"/>
            </a:endParaRPr>
          </a:p>
          <a:p>
            <a:endParaRPr lang="en-GB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Allocation of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Help with completing the 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Evaluation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Communication with </a:t>
            </a:r>
            <a:r>
              <a:rPr lang="en-GB" sz="2800" b="1">
                <a:latin typeface="Montserrat" panose="00000500000000000000" pitchFamily="2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192880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2483" y="4268581"/>
            <a:ext cx="8828843" cy="23006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ACADEMIC EXCHANGE ADVISOR:</a:t>
            </a:r>
            <a:br>
              <a:rPr lang="en-GB" sz="28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b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n-GB" sz="2800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50725" y="1599588"/>
            <a:ext cx="5044566" cy="186631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b="1" baseline="3000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Year</a:t>
            </a:r>
          </a:p>
          <a:p>
            <a:pPr marL="0" indent="0" algn="ctr">
              <a:buNone/>
            </a:pP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Second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Semester</a:t>
            </a:r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E3BEC6-2450-4463-A1E9-437490AFF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00" r="1" b="-8413"/>
          <a:stretch/>
        </p:blipFill>
        <p:spPr>
          <a:xfrm>
            <a:off x="0" y="-66193"/>
            <a:ext cx="9587721" cy="113010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39FEEA-3FF1-4638-9251-656A0C8158CA}"/>
              </a:ext>
            </a:extLst>
          </p:cNvPr>
          <p:cNvSpPr txBox="1"/>
          <p:nvPr/>
        </p:nvSpPr>
        <p:spPr>
          <a:xfrm>
            <a:off x="2878111" y="1988427"/>
            <a:ext cx="626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1965"/>
                </a:solidFill>
                <a:latin typeface="Montserrat Regular" panose="00000500000000000000" pitchFamily="2" charset="0"/>
              </a:rPr>
              <a:t>When is the exchange?</a:t>
            </a:r>
          </a:p>
        </p:txBody>
      </p:sp>
      <p:pic>
        <p:nvPicPr>
          <p:cNvPr id="11" name="Gráfico 10" descr="Flechas de cheurón contorno">
            <a:extLst>
              <a:ext uri="{FF2B5EF4-FFF2-40B4-BE49-F238E27FC236}">
                <a16:creationId xmlns:a16="http://schemas.microsoft.com/office/drawing/2014/main" id="{F1B0B42B-3302-44E9-B2C8-C23AE1BEF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8628" y="1776406"/>
            <a:ext cx="1155811" cy="1070372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34C8753-B877-4132-A468-7B4E8D240A86}"/>
              </a:ext>
            </a:extLst>
          </p:cNvPr>
          <p:cNvSpPr txBox="1">
            <a:spLocks/>
          </p:cNvSpPr>
          <p:nvPr/>
        </p:nvSpPr>
        <p:spPr>
          <a:xfrm>
            <a:off x="9487567" y="5817394"/>
            <a:ext cx="8743618" cy="2868527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/>
          </a:p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332520-3B49-7ABD-DDF5-F5232D56614A}"/>
              </a:ext>
            </a:extLst>
          </p:cNvPr>
          <p:cNvSpPr txBox="1"/>
          <p:nvPr/>
        </p:nvSpPr>
        <p:spPr>
          <a:xfrm>
            <a:off x="10535909" y="5241146"/>
            <a:ext cx="68741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>
                <a:solidFill>
                  <a:schemeClr val="accent1">
                    <a:lumMod val="50000"/>
                  </a:schemeClr>
                </a:solidFill>
              </a:rPr>
              <a:t>Nina Wiesehomeier</a:t>
            </a:r>
          </a:p>
          <a:p>
            <a:pPr marL="0" indent="0" algn="ctr">
              <a:buNone/>
            </a:pPr>
            <a:r>
              <a:rPr lang="es-ES" sz="400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nwiesehomeier@faculty.ie.edu</a:t>
            </a:r>
            <a:endParaRPr lang="es-E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153739-FED8-2AC6-A0FC-EDE81AF9D773}"/>
              </a:ext>
            </a:extLst>
          </p:cNvPr>
          <p:cNvSpPr txBox="1"/>
          <p:nvPr/>
        </p:nvSpPr>
        <p:spPr>
          <a:xfrm>
            <a:off x="9562847" y="7251657"/>
            <a:ext cx="92093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ADMINISTRATIVE ADVICE:</a:t>
            </a:r>
          </a:p>
          <a:p>
            <a:pPr algn="ctr"/>
            <a:endParaRPr lang="en-GB" sz="2800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  <a:p>
            <a:pPr algn="ctr"/>
            <a:r>
              <a:rPr lang="es-ES" sz="4000" u="sng">
                <a:solidFill>
                  <a:schemeClr val="accent1">
                    <a:lumMod val="50000"/>
                  </a:schemeClr>
                </a:solidFill>
                <a:hlinkClick r:id="rId7"/>
              </a:rPr>
              <a:t>bir.biemadrid@ie.edu</a:t>
            </a:r>
            <a:endParaRPr lang="es-ES" sz="4000" u="sng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4000" u="sng">
                <a:solidFill>
                  <a:schemeClr val="accent1">
                    <a:lumMod val="50000"/>
                  </a:schemeClr>
                </a:solidFill>
                <a:hlinkClick r:id="rId8"/>
              </a:rPr>
              <a:t>International.Mobility@ie.edu</a:t>
            </a:r>
            <a:r>
              <a:rPr lang="es-ES" sz="4000" u="sng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br>
              <a:rPr lang="en-GB" sz="32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s-ES" sz="32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39E0CCD-D5E4-B6C0-B50C-F02A510B0C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444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3656" y="3947891"/>
            <a:ext cx="4238625" cy="377635"/>
          </a:xfrm>
        </p:spPr>
        <p:txBody>
          <a:bodyPr>
            <a:noAutofit/>
          </a:bodyPr>
          <a:lstStyle/>
          <a:p>
            <a:r>
              <a:rPr lang="es-ES" sz="3200" dirty="0"/>
              <a:t>SEPTEMBER-</a:t>
            </a:r>
            <a:br>
              <a:rPr lang="es-ES" sz="3200" dirty="0"/>
            </a:br>
            <a:r>
              <a:rPr lang="es-ES" sz="3200" dirty="0"/>
              <a:t>OCTOBER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562099" y="4845826"/>
            <a:ext cx="3924301" cy="44658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Start to choose your courses</a:t>
            </a:r>
          </a:p>
          <a:p>
            <a:pPr>
              <a:spcAft>
                <a:spcPts val="1200"/>
              </a:spcAft>
            </a:pPr>
            <a:r>
              <a:rPr lang="en-GB" sz="2800"/>
              <a:t>&gt; Contact your Exchange Advisor </a:t>
            </a:r>
          </a:p>
          <a:p>
            <a:pPr>
              <a:spcAft>
                <a:spcPts val="1200"/>
              </a:spcAft>
            </a:pPr>
            <a:r>
              <a:rPr lang="en-GB" sz="2800"/>
              <a:t>&gt; Upload your courses, syllabi and credits on the </a:t>
            </a:r>
            <a:r>
              <a:rPr lang="en-GB" sz="2800" b="1">
                <a:hlinkClick r:id="rId2"/>
              </a:rPr>
              <a:t>International Mobility Platform</a:t>
            </a:r>
            <a:endParaRPr lang="en-GB" sz="2800" b="1"/>
          </a:p>
        </p:txBody>
      </p:sp>
      <p:sp>
        <p:nvSpPr>
          <p:cNvPr id="11" name="Object18"/>
          <p:cNvSpPr/>
          <p:nvPr/>
        </p:nvSpPr>
        <p:spPr>
          <a:xfrm>
            <a:off x="1695450" y="1442071"/>
            <a:ext cx="74580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875"/>
              </a:lnSpc>
            </a:pPr>
            <a:r>
              <a:rPr lang="en-US" sz="4800" b="0" i="0">
                <a:solidFill>
                  <a:srgbClr val="46BE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TIMELINE</a:t>
            </a:r>
            <a:endParaRPr lang="en-US" sz="480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564073" y="385817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NOVEMBER-</a:t>
            </a:r>
          </a:p>
          <a:p>
            <a:r>
              <a:rPr lang="es-ES" sz="3200"/>
              <a:t>DECEMBER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662281" y="4899168"/>
            <a:ext cx="3983752" cy="385664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800"/>
              <a:t>&gt; </a:t>
            </a:r>
            <a:r>
              <a:rPr lang="en-GB" sz="2800"/>
              <a:t>Ensure your courses are approved</a:t>
            </a:r>
          </a:p>
          <a:p>
            <a:pPr>
              <a:spcAft>
                <a:spcPts val="1200"/>
              </a:spcAft>
            </a:pPr>
            <a:r>
              <a:rPr lang="en-GB" sz="2800"/>
              <a:t>&gt; Any rejected courses must be replaced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9629781" y="410100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JANUARY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735568" y="4899168"/>
            <a:ext cx="3924301" cy="37994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You can make last changes via the </a:t>
            </a:r>
            <a:r>
              <a:rPr lang="en-GB" sz="2800" b="1">
                <a:hlinkClick r:id="rId2"/>
              </a:rPr>
              <a:t>International Mobility Platform</a:t>
            </a:r>
            <a:endParaRPr lang="en-GB" sz="2800" b="1"/>
          </a:p>
          <a:p>
            <a:pPr>
              <a:spcAft>
                <a:spcPts val="1200"/>
              </a:spcAft>
            </a:pPr>
            <a:r>
              <a:rPr lang="en-GB" sz="2800"/>
              <a:t>&gt; Keep in contact with your Exchange Advisor to authorise any changes</a:t>
            </a:r>
          </a:p>
        </p:txBody>
      </p:sp>
      <p:pic>
        <p:nvPicPr>
          <p:cNvPr id="1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637288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ject 3" descr="Objec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4637287"/>
            <a:ext cx="3448050" cy="19051"/>
          </a:xfrm>
          <a:prstGeom prst="rect">
            <a:avLst/>
          </a:prstGeom>
          <a:ln w="3175">
            <a:noFill/>
            <a:miter lim="400000"/>
          </a:ln>
        </p:spPr>
      </p:pic>
      <p:pic>
        <p:nvPicPr>
          <p:cNvPr id="20" name="Object 6" descr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067270"/>
            <a:ext cx="154495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Object 7" descr="Objec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564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Object 9" descr="Objec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693" y="2924395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ject 10" descr="Objec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6475" y="2857720"/>
            <a:ext cx="43815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7AC49BB-2BD2-441A-9498-3084F2452384}"/>
              </a:ext>
            </a:extLst>
          </p:cNvPr>
          <p:cNvSpPr txBox="1">
            <a:spLocks/>
          </p:cNvSpPr>
          <p:nvPr/>
        </p:nvSpPr>
        <p:spPr>
          <a:xfrm>
            <a:off x="13749404" y="5051568"/>
            <a:ext cx="3924301" cy="3799493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/>
              <a:t>NO CHANGES ALLOWED</a:t>
            </a:r>
            <a:endParaRPr lang="en-GB" sz="28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2A97387-A46A-4CC6-B515-ED201B9A2C02}"/>
              </a:ext>
            </a:extLst>
          </p:cNvPr>
          <p:cNvSpPr txBox="1">
            <a:spLocks/>
          </p:cNvSpPr>
          <p:nvPr/>
        </p:nvSpPr>
        <p:spPr>
          <a:xfrm>
            <a:off x="13925550" y="4094322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FEBRUARY</a:t>
            </a:r>
          </a:p>
        </p:txBody>
      </p:sp>
      <p:pic>
        <p:nvPicPr>
          <p:cNvPr id="6" name="Object 2" descr="Object 2">
            <a:extLst>
              <a:ext uri="{FF2B5EF4-FFF2-40B4-BE49-F238E27FC236}">
                <a16:creationId xmlns:a16="http://schemas.microsoft.com/office/drawing/2014/main" id="{46A17FEF-ECC0-2141-6075-D258FC52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568" y="4637287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ject 2" descr="Object 2">
            <a:extLst>
              <a:ext uri="{FF2B5EF4-FFF2-40B4-BE49-F238E27FC236}">
                <a16:creationId xmlns:a16="http://schemas.microsoft.com/office/drawing/2014/main" id="{ECDADF56-1C77-29F6-2AEC-096E2DAE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550" y="4591391"/>
            <a:ext cx="3448050" cy="190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56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5934" y="804561"/>
            <a:ext cx="4227771" cy="1879378"/>
          </a:xfrm>
        </p:spPr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CREDITS &amp; GRADING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195934" y="3594036"/>
            <a:ext cx="5734595" cy="5569014"/>
          </a:xfrm>
        </p:spPr>
        <p:txBody>
          <a:bodyPr>
            <a:normAutofit/>
          </a:bodyPr>
          <a:lstStyle/>
          <a:p>
            <a:r>
              <a:rPr lang="en-US" sz="2800" dirty="0"/>
              <a:t>THINGS TO REMEMBER:</a:t>
            </a:r>
          </a:p>
          <a:p>
            <a:endParaRPr lang="en-US" sz="2800" dirty="0"/>
          </a:p>
          <a:p>
            <a:r>
              <a:rPr lang="en-US" sz="2800" dirty="0"/>
              <a:t>Many Universities follow a different grading structure to others, despite being in the same country</a:t>
            </a:r>
          </a:p>
          <a:p>
            <a:endParaRPr lang="en-US" sz="2800" dirty="0"/>
          </a:p>
          <a:p>
            <a:r>
              <a:rPr lang="en-US" sz="2800" dirty="0"/>
              <a:t>Some Universities </a:t>
            </a:r>
            <a:r>
              <a:rPr lang="en-US" sz="2800" b="1" dirty="0"/>
              <a:t>do not use ECTS</a:t>
            </a:r>
            <a:r>
              <a:rPr lang="en-US" sz="2800" dirty="0"/>
              <a:t>, so check the value of each course to ensure you are fulfilling 30 ECTS from IEU</a:t>
            </a:r>
          </a:p>
          <a:p>
            <a:endParaRPr lang="es-ES" dirty="0"/>
          </a:p>
        </p:txBody>
      </p:sp>
      <p:sp>
        <p:nvSpPr>
          <p:cNvPr id="11" name="Object5"/>
          <p:cNvSpPr/>
          <p:nvPr/>
        </p:nvSpPr>
        <p:spPr>
          <a:xfrm>
            <a:off x="10478813" y="7358982"/>
            <a:ext cx="6941003" cy="2195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Please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check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the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following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document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located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on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Blackboard: </a:t>
            </a:r>
          </a:p>
          <a:p>
            <a:pPr algn="ctr"/>
            <a:endParaRPr lang="es-ES" sz="2800">
              <a:solidFill>
                <a:schemeClr val="bg1"/>
              </a:solidFill>
              <a:latin typeface="Montserrat Regular" panose="00000500000000000000" pitchFamily="2" charset="0"/>
            </a:endParaRPr>
          </a:p>
          <a:p>
            <a:pPr algn="ctr"/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&gt; International Mobility &gt; </a:t>
            </a:r>
            <a:r>
              <a:rPr lang="es-ES" sz="2800" err="1">
                <a:solidFill>
                  <a:srgbClr val="46BEFF"/>
                </a:solidFill>
                <a:latin typeface="Montserrat Regular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</a:t>
            </a:r>
            <a:endParaRPr lang="es-ES" sz="2800">
              <a:solidFill>
                <a:srgbClr val="46BEFF"/>
              </a:solidFill>
              <a:latin typeface="Montserrat Regular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9C562-6A94-E60E-7A7D-25639D0D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006" y="1224760"/>
            <a:ext cx="4413204" cy="53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F9083B2-C7ED-4C61-8C0E-4E6BB635A8D2}"/>
              </a:ext>
            </a:extLst>
          </p:cNvPr>
          <p:cNvSpPr/>
          <p:nvPr/>
        </p:nvSpPr>
        <p:spPr>
          <a:xfrm>
            <a:off x="0" y="8570579"/>
            <a:ext cx="18288000" cy="178041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 REQUIREMENTS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7727" y="3420613"/>
            <a:ext cx="4623150" cy="3736320"/>
          </a:xfrm>
        </p:spPr>
        <p:txBody>
          <a:bodyPr>
            <a:normAutofit/>
          </a:bodyPr>
          <a:lstStyle/>
          <a:p>
            <a:pPr lvl="0" algn="ctr"/>
            <a:r>
              <a:rPr lang="en-GB" sz="2800" b="1" u="sng">
                <a:solidFill>
                  <a:schemeClr val="bg1"/>
                </a:solidFill>
              </a:rPr>
              <a:t>MANDATORY COURSES</a:t>
            </a:r>
          </a:p>
          <a:p>
            <a:pPr lvl="0" algn="ctr"/>
            <a:endParaRPr lang="en-GB" sz="2800">
              <a:solidFill>
                <a:schemeClr val="bg1"/>
              </a:solidFill>
            </a:endParaRPr>
          </a:p>
          <a:p>
            <a:pPr lvl="0" algn="ctr">
              <a:spcAft>
                <a:spcPts val="1200"/>
              </a:spcAft>
            </a:pPr>
            <a:r>
              <a:rPr lang="en-GB" sz="2800">
                <a:solidFill>
                  <a:schemeClr val="bg1"/>
                </a:solidFill>
              </a:rPr>
              <a:t>- Must correspond to the IEU course syllabi </a:t>
            </a:r>
          </a:p>
          <a:p>
            <a:pPr lvl="0" algn="ctr">
              <a:spcAft>
                <a:spcPts val="1200"/>
              </a:spcAft>
            </a:pPr>
            <a:r>
              <a:rPr lang="en-GB" sz="2800">
                <a:solidFill>
                  <a:schemeClr val="bg1"/>
                </a:solidFill>
              </a:rPr>
              <a:t>- No deviation from the    study plan</a:t>
            </a:r>
            <a:endParaRPr lang="es-ES" sz="2800">
              <a:solidFill>
                <a:schemeClr val="bg1"/>
              </a:solidFill>
            </a:endParaRPr>
          </a:p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>
          <a:xfrm>
            <a:off x="2459759" y="8865892"/>
            <a:ext cx="14419166" cy="1092200"/>
          </a:xfrm>
        </p:spPr>
        <p:txBody>
          <a:bodyPr/>
          <a:lstStyle/>
          <a:p>
            <a:pPr algn="ctr"/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All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approved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and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completed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courses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taken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on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exchange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will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appear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on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your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IE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transcript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(</a:t>
            </a:r>
            <a:r>
              <a:rPr lang="es-ES" sz="3000" u="sng">
                <a:solidFill>
                  <a:srgbClr val="001965"/>
                </a:solidFill>
                <a:latin typeface="Montserrat ExtraBold" panose="00000900000000000000" pitchFamily="2" charset="0"/>
              </a:rPr>
              <a:t>PASSED and FAILED, WITH A GRADE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)</a:t>
            </a:r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6683007" y="3679857"/>
            <a:ext cx="4524923" cy="3465527"/>
          </a:xfrm>
          <a:prstGeom prst="rect">
            <a:avLst/>
          </a:prstGeom>
        </p:spPr>
        <p:txBody>
          <a:bodyPr vert="horz" lIns="163284" tIns="81642" rIns="163284" bIns="81642" rtlCol="0">
            <a:normAutofit fontScale="77500" lnSpcReduction="20000"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Attempt: 30 ECTS</a:t>
            </a:r>
          </a:p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Min: 24 ECTS</a:t>
            </a:r>
          </a:p>
          <a:p>
            <a:pPr lvl="0" algn="ctr"/>
            <a:endParaRPr lang="en-GB" sz="3600" b="1">
              <a:solidFill>
                <a:schemeClr val="bg1"/>
              </a:solidFill>
            </a:endParaRPr>
          </a:p>
          <a:p>
            <a:pPr lvl="0" algn="ctr"/>
            <a:r>
              <a:rPr lang="en-GB" sz="3600">
                <a:solidFill>
                  <a:schemeClr val="bg1"/>
                </a:solidFill>
              </a:rPr>
              <a:t>If you take less credits you will need to complete these credits when you return to IEU</a:t>
            </a:r>
            <a:endParaRPr lang="es-ES" sz="3600">
              <a:solidFill>
                <a:schemeClr val="bg1"/>
              </a:solidFill>
            </a:endParaRPr>
          </a:p>
          <a:p>
            <a:endParaRPr lang="es-ES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FA31835F-7CE0-4E20-8801-BE03F0B5827C}"/>
              </a:ext>
            </a:extLst>
          </p:cNvPr>
          <p:cNvSpPr txBox="1">
            <a:spLocks/>
          </p:cNvSpPr>
          <p:nvPr/>
        </p:nvSpPr>
        <p:spPr>
          <a:xfrm>
            <a:off x="12510060" y="3797427"/>
            <a:ext cx="4623150" cy="373632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u="sng">
                <a:solidFill>
                  <a:schemeClr val="bg1"/>
                </a:solidFill>
              </a:rPr>
              <a:t>ELECTIVE COURSES</a:t>
            </a:r>
          </a:p>
          <a:p>
            <a:pPr algn="ctr"/>
            <a:endParaRPr lang="en-GB" sz="280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- More flexibility</a:t>
            </a:r>
          </a:p>
          <a:p>
            <a:pPr algn="ctr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- All courses must be academic</a:t>
            </a:r>
          </a:p>
          <a:p>
            <a:endParaRPr lang="es-ES"/>
          </a:p>
        </p:txBody>
      </p:sp>
      <p:pic>
        <p:nvPicPr>
          <p:cNvPr id="21" name="Object 9" descr="Object 9">
            <a:extLst>
              <a:ext uri="{FF2B5EF4-FFF2-40B4-BE49-F238E27FC236}">
                <a16:creationId xmlns:a16="http://schemas.microsoft.com/office/drawing/2014/main" id="{7A2D89DF-71C7-4A7C-8B75-72AD4B74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5905"/>
            <a:ext cx="1756722" cy="1745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036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c69243-c05a-4b80-ad04-1e6f40b073fc" xsi:nil="true"/>
    <lcf76f155ced4ddcb4097134ff3c332f xmlns="eee2f140-94c6-4dee-8c53-1e3a34a692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86DFAB4C8C34A968CB47A83AD3545" ma:contentTypeVersion="18" ma:contentTypeDescription="Create a new document." ma:contentTypeScope="" ma:versionID="466df6e514df4d82db5be68b8601a2c5">
  <xsd:schema xmlns:xsd="http://www.w3.org/2001/XMLSchema" xmlns:xs="http://www.w3.org/2001/XMLSchema" xmlns:p="http://schemas.microsoft.com/office/2006/metadata/properties" xmlns:ns2="eee2f140-94c6-4dee-8c53-1e3a34a692b0" xmlns:ns3="bbc69243-c05a-4b80-ad04-1e6f40b073fc" targetNamespace="http://schemas.microsoft.com/office/2006/metadata/properties" ma:root="true" ma:fieldsID="cf2bf03f670e9c8d13aa8b35adf9166f" ns2:_="" ns3:_="">
    <xsd:import namespace="eee2f140-94c6-4dee-8c53-1e3a34a692b0"/>
    <xsd:import namespace="bbc69243-c05a-4b80-ad04-1e6f40b07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2f140-94c6-4dee-8c53-1e3a34a69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b856d1-9a64-47e6-883d-7d320ac55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69243-c05a-4b80-ad04-1e6f40b07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9c7460-3c78-4e40-9648-cf2b100a1d17}" ma:internalName="TaxCatchAll" ma:showField="CatchAllData" ma:web="bbc69243-c05a-4b80-ad04-1e6f40b07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81C27-AE9B-42FB-A601-8B07C5CE38C8}">
  <ds:schemaRefs>
    <ds:schemaRef ds:uri="bbc69243-c05a-4b80-ad04-1e6f40b073fc"/>
    <ds:schemaRef ds:uri="eee2f140-94c6-4dee-8c53-1e3a34a692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749E7B-E9E8-44E8-902F-9534CC5BE4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6A6BFF-3916-4270-A3DA-1F89EF2E1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e2f140-94c6-4dee-8c53-1e3a34a692b0"/>
    <ds:schemaRef ds:uri="bbc69243-c05a-4b80-ad04-1e6f40b07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772</Words>
  <Application>Microsoft Office PowerPoint</Application>
  <PresentationFormat>Personalizado</PresentationFormat>
  <Paragraphs>121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UPPER YEARS  BIR </vt:lpstr>
      <vt:lpstr>3rd Year Options – 2nd semester</vt:lpstr>
      <vt:lpstr>INTERNSHIP</vt:lpstr>
      <vt:lpstr>IE University Internship Allocation of Credits </vt:lpstr>
      <vt:lpstr>Talent &amp; Careers</vt:lpstr>
      <vt:lpstr>ACADEMIC EXCHANGE ADVISOR:  </vt:lpstr>
      <vt:lpstr>SEPTEMBER- OCTOBER</vt:lpstr>
      <vt:lpstr>CREDITS &amp; GRADING</vt:lpstr>
      <vt:lpstr>CREDIT REQUIREMENTS</vt:lpstr>
      <vt:lpstr>3rd – 4th year BIR STUDY PLAN (normal) </vt:lpstr>
      <vt:lpstr>3rd – 4th year BIR STUDY PLAN (alternative)  (If your exchange University does not offer compatible courses  from your normal study plan 2021-2025)</vt:lpstr>
      <vt:lpstr>COURSES NOT APPROVED</vt:lpstr>
      <vt:lpstr>Presentación de PowerPoint</vt:lpstr>
      <vt:lpstr>RETURNING FROM EXCHANGE</vt:lpstr>
      <vt:lpstr>ELECTIVES at IEU</vt:lpstr>
      <vt:lpstr>CONTACT THE BIR OFFICE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Koldo Ugarte</dc:creator>
  <cp:lastModifiedBy>Nicola Wilkinson</cp:lastModifiedBy>
  <cp:revision>17</cp:revision>
  <dcterms:created xsi:type="dcterms:W3CDTF">2021-09-20T12:54:38Z</dcterms:created>
  <dcterms:modified xsi:type="dcterms:W3CDTF">2024-09-17T14:43:29Z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0x01010058086DFAB4C8C34A968CB47A83AD3545</vt:lpwstr>
  </property>
  <property fmtid="{D5CDD505-2E9C-101B-9397-08002B2CF9AE}" pid="3" name="MediaServiceImageTags">
    <vt:lpwstr/>
  </property>
</Properties>
</file>